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75" r:id="rId3"/>
    <p:sldId id="273" r:id="rId4"/>
    <p:sldId id="277" r:id="rId5"/>
    <p:sldId id="279" r:id="rId6"/>
    <p:sldId id="280" r:id="rId7"/>
    <p:sldId id="281" r:id="rId8"/>
    <p:sldId id="282" r:id="rId9"/>
    <p:sldId id="262" r:id="rId10"/>
    <p:sldId id="283" r:id="rId11"/>
    <p:sldId id="289" r:id="rId12"/>
    <p:sldId id="290" r:id="rId13"/>
    <p:sldId id="286" r:id="rId14"/>
    <p:sldId id="263" r:id="rId15"/>
    <p:sldId id="284" r:id="rId16"/>
    <p:sldId id="291" r:id="rId17"/>
    <p:sldId id="292" r:id="rId18"/>
    <p:sldId id="293" r:id="rId19"/>
    <p:sldId id="287" r:id="rId20"/>
    <p:sldId id="278" r:id="rId21"/>
    <p:sldId id="285" r:id="rId22"/>
    <p:sldId id="27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0" autoAdjust="0"/>
    <p:restoredTop sz="94660"/>
  </p:normalViewPr>
  <p:slideViewPr>
    <p:cSldViewPr snapToGrid="0">
      <p:cViewPr varScale="1">
        <p:scale>
          <a:sx n="81" d="100"/>
          <a:sy n="81" d="100"/>
        </p:scale>
        <p:origin x="108"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60544A-476A-4583-8C54-D4B6C01A4116}" type="datetimeFigureOut">
              <a:rPr lang="" smtClean="0"/>
              <a:t>17/05/2022</a:t>
            </a:fld>
            <a:endParaRPr lan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D084E2-DBE1-4E4B-ADA0-D37473BBE74C}" type="slidenum">
              <a:rPr lang="" smtClean="0"/>
              <a:t>‹#›</a:t>
            </a:fld>
            <a:endParaRPr lang=""/>
          </a:p>
        </p:txBody>
      </p:sp>
    </p:spTree>
    <p:extLst>
      <p:ext uri="{BB962C8B-B14F-4D97-AF65-F5344CB8AC3E}">
        <p14:creationId xmlns:p14="http://schemas.microsoft.com/office/powerpoint/2010/main" val="30096547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4</a:t>
            </a:fld>
            <a:endParaRPr lang=""/>
          </a:p>
        </p:txBody>
      </p:sp>
    </p:spTree>
    <p:extLst>
      <p:ext uri="{BB962C8B-B14F-4D97-AF65-F5344CB8AC3E}">
        <p14:creationId xmlns:p14="http://schemas.microsoft.com/office/powerpoint/2010/main" val="723783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15</a:t>
            </a:fld>
            <a:endParaRPr lang=""/>
          </a:p>
        </p:txBody>
      </p:sp>
    </p:spTree>
    <p:extLst>
      <p:ext uri="{BB962C8B-B14F-4D97-AF65-F5344CB8AC3E}">
        <p14:creationId xmlns:p14="http://schemas.microsoft.com/office/powerpoint/2010/main" val="30426623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16</a:t>
            </a:fld>
            <a:endParaRPr lang=""/>
          </a:p>
        </p:txBody>
      </p:sp>
    </p:spTree>
    <p:extLst>
      <p:ext uri="{BB962C8B-B14F-4D97-AF65-F5344CB8AC3E}">
        <p14:creationId xmlns:p14="http://schemas.microsoft.com/office/powerpoint/2010/main" val="1897176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17</a:t>
            </a:fld>
            <a:endParaRPr lang=""/>
          </a:p>
        </p:txBody>
      </p:sp>
    </p:spTree>
    <p:extLst>
      <p:ext uri="{BB962C8B-B14F-4D97-AF65-F5344CB8AC3E}">
        <p14:creationId xmlns:p14="http://schemas.microsoft.com/office/powerpoint/2010/main" val="29830561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18</a:t>
            </a:fld>
            <a:endParaRPr lang=""/>
          </a:p>
        </p:txBody>
      </p:sp>
    </p:spTree>
    <p:extLst>
      <p:ext uri="{BB962C8B-B14F-4D97-AF65-F5344CB8AC3E}">
        <p14:creationId xmlns:p14="http://schemas.microsoft.com/office/powerpoint/2010/main" val="3043893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19</a:t>
            </a:fld>
            <a:endParaRPr lang=""/>
          </a:p>
        </p:txBody>
      </p:sp>
    </p:spTree>
    <p:extLst>
      <p:ext uri="{BB962C8B-B14F-4D97-AF65-F5344CB8AC3E}">
        <p14:creationId xmlns:p14="http://schemas.microsoft.com/office/powerpoint/2010/main" val="13199574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21</a:t>
            </a:fld>
            <a:endParaRPr lang=""/>
          </a:p>
        </p:txBody>
      </p:sp>
    </p:spTree>
    <p:extLst>
      <p:ext uri="{BB962C8B-B14F-4D97-AF65-F5344CB8AC3E}">
        <p14:creationId xmlns:p14="http://schemas.microsoft.com/office/powerpoint/2010/main" val="569509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5</a:t>
            </a:fld>
            <a:endParaRPr lang=""/>
          </a:p>
        </p:txBody>
      </p:sp>
    </p:spTree>
    <p:extLst>
      <p:ext uri="{BB962C8B-B14F-4D97-AF65-F5344CB8AC3E}">
        <p14:creationId xmlns:p14="http://schemas.microsoft.com/office/powerpoint/2010/main" val="724489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6</a:t>
            </a:fld>
            <a:endParaRPr lang=""/>
          </a:p>
        </p:txBody>
      </p:sp>
    </p:spTree>
    <p:extLst>
      <p:ext uri="{BB962C8B-B14F-4D97-AF65-F5344CB8AC3E}">
        <p14:creationId xmlns:p14="http://schemas.microsoft.com/office/powerpoint/2010/main" val="1046718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7</a:t>
            </a:fld>
            <a:endParaRPr lang=""/>
          </a:p>
        </p:txBody>
      </p:sp>
    </p:spTree>
    <p:extLst>
      <p:ext uri="{BB962C8B-B14F-4D97-AF65-F5344CB8AC3E}">
        <p14:creationId xmlns:p14="http://schemas.microsoft.com/office/powerpoint/2010/main" val="2965200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8</a:t>
            </a:fld>
            <a:endParaRPr lang=""/>
          </a:p>
        </p:txBody>
      </p:sp>
    </p:spTree>
    <p:extLst>
      <p:ext uri="{BB962C8B-B14F-4D97-AF65-F5344CB8AC3E}">
        <p14:creationId xmlns:p14="http://schemas.microsoft.com/office/powerpoint/2010/main" val="2501924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10</a:t>
            </a:fld>
            <a:endParaRPr lang=""/>
          </a:p>
        </p:txBody>
      </p:sp>
    </p:spTree>
    <p:extLst>
      <p:ext uri="{BB962C8B-B14F-4D97-AF65-F5344CB8AC3E}">
        <p14:creationId xmlns:p14="http://schemas.microsoft.com/office/powerpoint/2010/main" val="12668023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11</a:t>
            </a:fld>
            <a:endParaRPr lang=""/>
          </a:p>
        </p:txBody>
      </p:sp>
    </p:spTree>
    <p:extLst>
      <p:ext uri="{BB962C8B-B14F-4D97-AF65-F5344CB8AC3E}">
        <p14:creationId xmlns:p14="http://schemas.microsoft.com/office/powerpoint/2010/main" val="16954619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12</a:t>
            </a:fld>
            <a:endParaRPr lang=""/>
          </a:p>
        </p:txBody>
      </p:sp>
    </p:spTree>
    <p:extLst>
      <p:ext uri="{BB962C8B-B14F-4D97-AF65-F5344CB8AC3E}">
        <p14:creationId xmlns:p14="http://schemas.microsoft.com/office/powerpoint/2010/main" val="1517062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
          </a:p>
        </p:txBody>
      </p:sp>
      <p:sp>
        <p:nvSpPr>
          <p:cNvPr id="4" name="Slide Number Placeholder 3"/>
          <p:cNvSpPr>
            <a:spLocks noGrp="1"/>
          </p:cNvSpPr>
          <p:nvPr>
            <p:ph type="sldNum" sz="quarter" idx="10"/>
          </p:nvPr>
        </p:nvSpPr>
        <p:spPr/>
        <p:txBody>
          <a:bodyPr/>
          <a:lstStyle/>
          <a:p>
            <a:fld id="{D8D084E2-DBE1-4E4B-ADA0-D37473BBE74C}" type="slidenum">
              <a:rPr lang="" smtClean="0"/>
              <a:t>13</a:t>
            </a:fld>
            <a:endParaRPr lang=""/>
          </a:p>
        </p:txBody>
      </p:sp>
    </p:spTree>
    <p:extLst>
      <p:ext uri="{BB962C8B-B14F-4D97-AF65-F5344CB8AC3E}">
        <p14:creationId xmlns:p14="http://schemas.microsoft.com/office/powerpoint/2010/main" val="25791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E37ED17-FFB6-43C7-BDF9-2C3E9D10CF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ABC6CA45-2C58-4064-B88E-369FEFD23B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43F9E365-4A06-48C1-9F99-D68131DC186E}"/>
              </a:ext>
            </a:extLst>
          </p:cNvPr>
          <p:cNvSpPr>
            <a:spLocks noGrp="1"/>
          </p:cNvSpPr>
          <p:nvPr>
            <p:ph type="dt" sz="half" idx="10"/>
          </p:nvPr>
        </p:nvSpPr>
        <p:spPr/>
        <p:txBody>
          <a:bodyPr/>
          <a:lstStyle/>
          <a:p>
            <a:fld id="{E58EE542-88F6-4839-A661-E6776D0B5035}" type="datetime1">
              <a:rPr lang="en-US" smtClean="0"/>
              <a:t>5/17/2022</a:t>
            </a:fld>
            <a:endParaRPr lang="en-US"/>
          </a:p>
        </p:txBody>
      </p:sp>
      <p:sp>
        <p:nvSpPr>
          <p:cNvPr id="5" name="Footer Placeholder 4">
            <a:extLst>
              <a:ext uri="{FF2B5EF4-FFF2-40B4-BE49-F238E27FC236}">
                <a16:creationId xmlns="" xmlns:a16="http://schemas.microsoft.com/office/drawing/2014/main" id="{86C5C3AE-746F-4149-B189-E7817E391F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21D81A0-D740-412C-BAFA-E7E5595A0185}"/>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1600634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5DEFBA-A658-4928-931C-04BB3C034EE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83F20BC3-959F-492B-9675-CA3FD15367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8213B324-2CA8-435E-8267-B8DB3FACA6E9}"/>
              </a:ext>
            </a:extLst>
          </p:cNvPr>
          <p:cNvSpPr>
            <a:spLocks noGrp="1"/>
          </p:cNvSpPr>
          <p:nvPr>
            <p:ph type="dt" sz="half" idx="10"/>
          </p:nvPr>
        </p:nvSpPr>
        <p:spPr/>
        <p:txBody>
          <a:bodyPr/>
          <a:lstStyle/>
          <a:p>
            <a:fld id="{F589BA6C-68C0-4B47-BE5A-09CF04EFB649}" type="datetime1">
              <a:rPr lang="en-US" smtClean="0"/>
              <a:t>5/17/2022</a:t>
            </a:fld>
            <a:endParaRPr lang="en-US"/>
          </a:p>
        </p:txBody>
      </p:sp>
      <p:sp>
        <p:nvSpPr>
          <p:cNvPr id="5" name="Footer Placeholder 4">
            <a:extLst>
              <a:ext uri="{FF2B5EF4-FFF2-40B4-BE49-F238E27FC236}">
                <a16:creationId xmlns="" xmlns:a16="http://schemas.microsoft.com/office/drawing/2014/main" id="{9D12D028-2DCE-40F8-BFE4-AEC883619A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D9528909-85C2-452C-9B1C-542CFF003CF9}"/>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71274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D92738A7-22D6-45D5-BC61-FA1269F6C3B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61BE0679-E4C3-45F7-B522-3541EDE671D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1EA70B2B-904E-4D72-B1EE-1B81B1C93AD1}"/>
              </a:ext>
            </a:extLst>
          </p:cNvPr>
          <p:cNvSpPr>
            <a:spLocks noGrp="1"/>
          </p:cNvSpPr>
          <p:nvPr>
            <p:ph type="dt" sz="half" idx="10"/>
          </p:nvPr>
        </p:nvSpPr>
        <p:spPr/>
        <p:txBody>
          <a:bodyPr/>
          <a:lstStyle/>
          <a:p>
            <a:fld id="{4DFF27E3-462E-4233-A507-171A24C0C571}" type="datetime1">
              <a:rPr lang="en-US" smtClean="0"/>
              <a:t>5/17/2022</a:t>
            </a:fld>
            <a:endParaRPr lang="en-US"/>
          </a:p>
        </p:txBody>
      </p:sp>
      <p:sp>
        <p:nvSpPr>
          <p:cNvPr id="5" name="Footer Placeholder 4">
            <a:extLst>
              <a:ext uri="{FF2B5EF4-FFF2-40B4-BE49-F238E27FC236}">
                <a16:creationId xmlns="" xmlns:a16="http://schemas.microsoft.com/office/drawing/2014/main" id="{C1459748-28EF-4F8B-85F6-682E0BC064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C8F3F3F-0F49-4686-9410-429759613758}"/>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891351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8FDF69D-F6F7-44AC-A1FB-49234CD059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76A42852-F347-4B68-9FB3-B9640D6791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05AC14D1-46E0-4AEB-BE84-68202A09CA3E}"/>
              </a:ext>
            </a:extLst>
          </p:cNvPr>
          <p:cNvSpPr>
            <a:spLocks noGrp="1"/>
          </p:cNvSpPr>
          <p:nvPr>
            <p:ph type="dt" sz="half" idx="10"/>
          </p:nvPr>
        </p:nvSpPr>
        <p:spPr/>
        <p:txBody>
          <a:bodyPr/>
          <a:lstStyle/>
          <a:p>
            <a:fld id="{E51FEAAF-791C-42F4-B97A-14947F6F07D0}" type="datetime1">
              <a:rPr lang="en-US" smtClean="0"/>
              <a:t>5/17/2022</a:t>
            </a:fld>
            <a:endParaRPr lang="en-US"/>
          </a:p>
        </p:txBody>
      </p:sp>
      <p:sp>
        <p:nvSpPr>
          <p:cNvPr id="5" name="Footer Placeholder 4">
            <a:extLst>
              <a:ext uri="{FF2B5EF4-FFF2-40B4-BE49-F238E27FC236}">
                <a16:creationId xmlns="" xmlns:a16="http://schemas.microsoft.com/office/drawing/2014/main" id="{97989201-DB5C-43F2-85AC-D8A4D6CF88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239790D7-8731-4ECD-8593-4B3E97ECD6C5}"/>
              </a:ext>
            </a:extLst>
          </p:cNvPr>
          <p:cNvSpPr>
            <a:spLocks noGrp="1"/>
          </p:cNvSpPr>
          <p:nvPr>
            <p:ph type="sldNum" sz="quarter" idx="12"/>
          </p:nvPr>
        </p:nvSpPr>
        <p:spPr>
          <a:xfrm>
            <a:off x="9448800" y="6458699"/>
            <a:ext cx="2743200" cy="365125"/>
          </a:xfrm>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128754210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27E686-E3BE-49DD-945B-62F76CA157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57D623F6-CE1F-41C9-8BEE-334A87AAA3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27F5AC9C-BCB0-470F-AF82-5D3718E5853A}"/>
              </a:ext>
            </a:extLst>
          </p:cNvPr>
          <p:cNvSpPr>
            <a:spLocks noGrp="1"/>
          </p:cNvSpPr>
          <p:nvPr>
            <p:ph type="dt" sz="half" idx="10"/>
          </p:nvPr>
        </p:nvSpPr>
        <p:spPr/>
        <p:txBody>
          <a:bodyPr/>
          <a:lstStyle/>
          <a:p>
            <a:fld id="{543D8943-7D52-4933-90CE-F45CEC6A3B3A}" type="datetime1">
              <a:rPr lang="en-US" smtClean="0"/>
              <a:t>5/17/2022</a:t>
            </a:fld>
            <a:endParaRPr lang="en-US"/>
          </a:p>
        </p:txBody>
      </p:sp>
      <p:sp>
        <p:nvSpPr>
          <p:cNvPr id="5" name="Footer Placeholder 4">
            <a:extLst>
              <a:ext uri="{FF2B5EF4-FFF2-40B4-BE49-F238E27FC236}">
                <a16:creationId xmlns="" xmlns:a16="http://schemas.microsoft.com/office/drawing/2014/main" id="{CB0287EB-97BE-451E-BBEB-880ED4846F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022341C3-6807-4156-9F83-0454786B5478}"/>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3922681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FF5D3CD-3174-4B33-AA6C-D3DE4266D2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13B76266-987D-42D2-B9FC-D9918E6CAC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459215AA-960D-4A1A-8B00-3CC95A9309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AD3163A8-8CF5-4007-A0DD-011C00838A50}"/>
              </a:ext>
            </a:extLst>
          </p:cNvPr>
          <p:cNvSpPr>
            <a:spLocks noGrp="1"/>
          </p:cNvSpPr>
          <p:nvPr>
            <p:ph type="dt" sz="half" idx="10"/>
          </p:nvPr>
        </p:nvSpPr>
        <p:spPr/>
        <p:txBody>
          <a:bodyPr/>
          <a:lstStyle/>
          <a:p>
            <a:fld id="{CA7AFBC2-D7E2-48A2-B35E-B8D2B9260316}" type="datetime1">
              <a:rPr lang="en-US" smtClean="0"/>
              <a:t>5/17/2022</a:t>
            </a:fld>
            <a:endParaRPr lang="en-US"/>
          </a:p>
        </p:txBody>
      </p:sp>
      <p:sp>
        <p:nvSpPr>
          <p:cNvPr id="6" name="Footer Placeholder 5">
            <a:extLst>
              <a:ext uri="{FF2B5EF4-FFF2-40B4-BE49-F238E27FC236}">
                <a16:creationId xmlns="" xmlns:a16="http://schemas.microsoft.com/office/drawing/2014/main" id="{1933058F-4C1D-43F6-833B-B7BD140598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BF597F2E-2C12-4892-9DE7-AD358C3FA99A}"/>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1390671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78E8582-8EC2-4257-8ACD-CE8C2FC063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FBE8B769-55C9-4D16-8ED5-C6389C3C0E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077E40D9-C46C-4689-8B0A-80E325DFC1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8D3DCCF4-23EA-47E1-80DB-33E45709B4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95448FD9-0AD5-4F7D-BDD3-83DBA3EE139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295A0D1C-7955-47E0-8391-436898604EFD}"/>
              </a:ext>
            </a:extLst>
          </p:cNvPr>
          <p:cNvSpPr>
            <a:spLocks noGrp="1"/>
          </p:cNvSpPr>
          <p:nvPr>
            <p:ph type="dt" sz="half" idx="10"/>
          </p:nvPr>
        </p:nvSpPr>
        <p:spPr/>
        <p:txBody>
          <a:bodyPr/>
          <a:lstStyle/>
          <a:p>
            <a:fld id="{43EFF2B2-431C-4FCD-8C64-1EC2E0B32030}" type="datetime1">
              <a:rPr lang="en-US" smtClean="0"/>
              <a:t>5/17/2022</a:t>
            </a:fld>
            <a:endParaRPr lang="en-US"/>
          </a:p>
        </p:txBody>
      </p:sp>
      <p:sp>
        <p:nvSpPr>
          <p:cNvPr id="8" name="Footer Placeholder 7">
            <a:extLst>
              <a:ext uri="{FF2B5EF4-FFF2-40B4-BE49-F238E27FC236}">
                <a16:creationId xmlns="" xmlns:a16="http://schemas.microsoft.com/office/drawing/2014/main" id="{4C7C77A8-4711-4E33-95C7-06A8F97B86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984D50DC-9070-4B50-A8ED-549789F7CB9E}"/>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1977171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EB2E2AD-F2EC-4394-AEF5-9CF78F8F2B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F4587B62-AAE6-45A8-BD2D-C59C61BA32D3}"/>
              </a:ext>
            </a:extLst>
          </p:cNvPr>
          <p:cNvSpPr>
            <a:spLocks noGrp="1"/>
          </p:cNvSpPr>
          <p:nvPr>
            <p:ph type="dt" sz="half" idx="10"/>
          </p:nvPr>
        </p:nvSpPr>
        <p:spPr/>
        <p:txBody>
          <a:bodyPr/>
          <a:lstStyle/>
          <a:p>
            <a:fld id="{E35846BB-C1A0-4E4F-A1F7-D869516699C4}" type="datetime1">
              <a:rPr lang="en-US" smtClean="0"/>
              <a:t>5/17/2022</a:t>
            </a:fld>
            <a:endParaRPr lang="en-US"/>
          </a:p>
        </p:txBody>
      </p:sp>
      <p:sp>
        <p:nvSpPr>
          <p:cNvPr id="4" name="Footer Placeholder 3">
            <a:extLst>
              <a:ext uri="{FF2B5EF4-FFF2-40B4-BE49-F238E27FC236}">
                <a16:creationId xmlns="" xmlns:a16="http://schemas.microsoft.com/office/drawing/2014/main" id="{EA03D183-83C2-42CF-8855-C53C4E2E3F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40A3AE37-2B84-4076-8E71-5EC493B97009}"/>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2894800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2B49F18-C0A6-4282-B994-FEBFE25126ED}"/>
              </a:ext>
            </a:extLst>
          </p:cNvPr>
          <p:cNvSpPr>
            <a:spLocks noGrp="1"/>
          </p:cNvSpPr>
          <p:nvPr>
            <p:ph type="dt" sz="half" idx="10"/>
          </p:nvPr>
        </p:nvSpPr>
        <p:spPr/>
        <p:txBody>
          <a:bodyPr/>
          <a:lstStyle/>
          <a:p>
            <a:fld id="{0C1389B3-5E1C-4048-97F7-0201FD719768}" type="datetime1">
              <a:rPr lang="en-US" smtClean="0"/>
              <a:t>5/17/2022</a:t>
            </a:fld>
            <a:endParaRPr lang="en-US"/>
          </a:p>
        </p:txBody>
      </p:sp>
      <p:sp>
        <p:nvSpPr>
          <p:cNvPr id="3" name="Footer Placeholder 2">
            <a:extLst>
              <a:ext uri="{FF2B5EF4-FFF2-40B4-BE49-F238E27FC236}">
                <a16:creationId xmlns="" xmlns:a16="http://schemas.microsoft.com/office/drawing/2014/main" id="{ACB64F1C-F472-453F-80A4-227CA76D58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818EF4AD-A65E-4501-9710-E61A8A607FE4}"/>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591819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281A7DE-86E9-40C7-BCCF-7387611483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A4514942-704B-4627-B8D4-364B732C10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4D472DC5-54F0-4506-95A1-85368617B2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D5E9BEE9-03DA-4430-96BB-8B3CF54E7A94}"/>
              </a:ext>
            </a:extLst>
          </p:cNvPr>
          <p:cNvSpPr>
            <a:spLocks noGrp="1"/>
          </p:cNvSpPr>
          <p:nvPr>
            <p:ph type="dt" sz="half" idx="10"/>
          </p:nvPr>
        </p:nvSpPr>
        <p:spPr/>
        <p:txBody>
          <a:bodyPr/>
          <a:lstStyle/>
          <a:p>
            <a:fld id="{088F9BA9-8306-4CC3-9794-CF646CEAF340}" type="datetime1">
              <a:rPr lang="en-US" smtClean="0"/>
              <a:t>5/17/2022</a:t>
            </a:fld>
            <a:endParaRPr lang="en-US"/>
          </a:p>
        </p:txBody>
      </p:sp>
      <p:sp>
        <p:nvSpPr>
          <p:cNvPr id="6" name="Footer Placeholder 5">
            <a:extLst>
              <a:ext uri="{FF2B5EF4-FFF2-40B4-BE49-F238E27FC236}">
                <a16:creationId xmlns="" xmlns:a16="http://schemas.microsoft.com/office/drawing/2014/main" id="{876C4DD5-A6B3-4CE3-8A1B-9B7CB77F29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E1CBF9C1-EFDA-40C5-B468-6A54B6D8F934}"/>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1531676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AF80CB5-55E4-4180-AB27-D19C8F849A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D4A95620-C49E-4AFA-9076-F493D6E5D9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2CAEC2AB-B25F-495A-854D-84B8CA603F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A32FAEBA-E6C8-4529-9061-5994CA73C5BA}"/>
              </a:ext>
            </a:extLst>
          </p:cNvPr>
          <p:cNvSpPr>
            <a:spLocks noGrp="1"/>
          </p:cNvSpPr>
          <p:nvPr>
            <p:ph type="dt" sz="half" idx="10"/>
          </p:nvPr>
        </p:nvSpPr>
        <p:spPr/>
        <p:txBody>
          <a:bodyPr/>
          <a:lstStyle/>
          <a:p>
            <a:fld id="{DE141607-5CDA-4C42-B179-EE2056E0DB25}" type="datetime1">
              <a:rPr lang="en-US" smtClean="0"/>
              <a:t>5/17/2022</a:t>
            </a:fld>
            <a:endParaRPr lang="en-US"/>
          </a:p>
        </p:txBody>
      </p:sp>
      <p:sp>
        <p:nvSpPr>
          <p:cNvPr id="6" name="Footer Placeholder 5">
            <a:extLst>
              <a:ext uri="{FF2B5EF4-FFF2-40B4-BE49-F238E27FC236}">
                <a16:creationId xmlns="" xmlns:a16="http://schemas.microsoft.com/office/drawing/2014/main" id="{AAA05504-060E-4A12-98FA-8FA7574E7E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EE9CD4B9-14BF-4F18-9189-8CD0A2E3CCC7}"/>
              </a:ext>
            </a:extLst>
          </p:cNvPr>
          <p:cNvSpPr>
            <a:spLocks noGrp="1"/>
          </p:cNvSpPr>
          <p:nvPr>
            <p:ph type="sldNum" sz="quarter" idx="12"/>
          </p:nvPr>
        </p:nvSpPr>
        <p:spPr/>
        <p:txBody>
          <a:bodyPr/>
          <a:lstStyle/>
          <a:p>
            <a:fld id="{EB08BD5D-8AE8-46DB-A858-533CA6B90FD1}" type="slidenum">
              <a:rPr lang="en-US" smtClean="0"/>
              <a:t>‹#›</a:t>
            </a:fld>
            <a:endParaRPr lang="en-US"/>
          </a:p>
        </p:txBody>
      </p:sp>
    </p:spTree>
    <p:extLst>
      <p:ext uri="{BB962C8B-B14F-4D97-AF65-F5344CB8AC3E}">
        <p14:creationId xmlns:p14="http://schemas.microsoft.com/office/powerpoint/2010/main" val="2445376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50C9805B-4801-4833-8B03-C16F3C84C9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3FB4EE6F-28A0-4021-AB96-62D21203C7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00CB4DB-9589-4512-B594-8A9D4FF2DC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9BA1BE-5778-4932-B4F5-C9973EAAA7F3}" type="datetime1">
              <a:rPr lang="en-US" smtClean="0"/>
              <a:t>5/17/2022</a:t>
            </a:fld>
            <a:endParaRPr lang="en-US"/>
          </a:p>
        </p:txBody>
      </p:sp>
      <p:sp>
        <p:nvSpPr>
          <p:cNvPr id="5" name="Footer Placeholder 4">
            <a:extLst>
              <a:ext uri="{FF2B5EF4-FFF2-40B4-BE49-F238E27FC236}">
                <a16:creationId xmlns="" xmlns:a16="http://schemas.microsoft.com/office/drawing/2014/main" id="{AEFBA066-1E13-430A-880A-48D2968E64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732695E6-DD33-4DFB-AFB4-33BB2E500A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08BD5D-8AE8-46DB-A858-533CA6B90FD1}" type="slidenum">
              <a:rPr lang="en-US" smtClean="0"/>
              <a:t>‹#›</a:t>
            </a:fld>
            <a:endParaRPr lang="en-US"/>
          </a:p>
        </p:txBody>
      </p:sp>
    </p:spTree>
    <p:extLst>
      <p:ext uri="{BB962C8B-B14F-4D97-AF65-F5344CB8AC3E}">
        <p14:creationId xmlns:p14="http://schemas.microsoft.com/office/powerpoint/2010/main" val="8430112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jpe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hub.graphistry.com/graph/graph.html?dataset=cb53b4f59ef948ffb93716aff9352803&amp;play=5000&amp;splashAfter=false&amp;session=d9c83e7326834cf3a39031817e4eb3fe" TargetMode="Externa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hyperlink" Target="d3graph.html" TargetMode="External"/><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FFD48BC7-DC40-47DE-87EE-9F4B6ECB9AB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Freeform: Shape 10">
            <a:extLst>
              <a:ext uri="{FF2B5EF4-FFF2-40B4-BE49-F238E27FC236}">
                <a16:creationId xmlns="" xmlns:a16="http://schemas.microsoft.com/office/drawing/2014/main" id="{E502BBC7-2C76-46F3-BC24-5985BC13DB8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noFill/>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 xmlns:a16="http://schemas.microsoft.com/office/drawing/2014/main" id="{C7F28D52-2A5F-4D23-81AE-7CB8B591C7A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itle 1">
            <a:extLst>
              <a:ext uri="{FF2B5EF4-FFF2-40B4-BE49-F238E27FC236}">
                <a16:creationId xmlns="" xmlns:a16="http://schemas.microsoft.com/office/drawing/2014/main" id="{E4B81F8D-6F98-47F8-90B7-ED5ECDD7E059}"/>
              </a:ext>
            </a:extLst>
          </p:cNvPr>
          <p:cNvSpPr>
            <a:spLocks noGrp="1"/>
          </p:cNvSpPr>
          <p:nvPr/>
        </p:nvSpPr>
        <p:spPr>
          <a:xfrm>
            <a:off x="1524000" y="1696689"/>
            <a:ext cx="9144000" cy="276402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100" dirty="0"/>
              <a:t>Insurance Fraud </a:t>
            </a:r>
            <a:r>
              <a:rPr lang="en-US" sz="6100" dirty="0" smtClean="0"/>
              <a:t>Analysis and Detection</a:t>
            </a:r>
            <a:endParaRPr lang="en-US" sz="6100" dirty="0"/>
          </a:p>
        </p:txBody>
      </p:sp>
      <p:sp>
        <p:nvSpPr>
          <p:cNvPr id="16" name="Subtitle 2">
            <a:extLst>
              <a:ext uri="{FF2B5EF4-FFF2-40B4-BE49-F238E27FC236}">
                <a16:creationId xmlns="" xmlns:a16="http://schemas.microsoft.com/office/drawing/2014/main" id="{CBE38E7E-6AD5-46CC-AD35-E7370EA34E7A}"/>
              </a:ext>
            </a:extLst>
          </p:cNvPr>
          <p:cNvSpPr>
            <a:spLocks noGrp="1"/>
          </p:cNvSpPr>
          <p:nvPr/>
        </p:nvSpPr>
        <p:spPr>
          <a:xfrm>
            <a:off x="1966912" y="5429392"/>
            <a:ext cx="8258176" cy="631825"/>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500" dirty="0"/>
              <a:t>Created by – </a:t>
            </a:r>
            <a:r>
              <a:rPr lang="en-US" sz="1500" dirty="0" err="1"/>
              <a:t>Eyong</a:t>
            </a:r>
            <a:r>
              <a:rPr lang="en-US" sz="1500" dirty="0"/>
              <a:t> Divine</a:t>
            </a:r>
          </a:p>
          <a:p>
            <a:r>
              <a:rPr lang="en-US" sz="1500" dirty="0"/>
              <a:t>Date – May </a:t>
            </a:r>
            <a:r>
              <a:rPr lang="en-US" sz="1500" dirty="0" smtClean="0"/>
              <a:t>17, </a:t>
            </a:r>
            <a:r>
              <a:rPr lang="en-US" sz="1500" dirty="0"/>
              <a:t>2022</a:t>
            </a:r>
          </a:p>
        </p:txBody>
      </p:sp>
      <p:sp>
        <p:nvSpPr>
          <p:cNvPr id="2" name="Slide Number Placeholder 1"/>
          <p:cNvSpPr>
            <a:spLocks noGrp="1"/>
          </p:cNvSpPr>
          <p:nvPr>
            <p:ph type="sldNum" sz="quarter" idx="12"/>
          </p:nvPr>
        </p:nvSpPr>
        <p:spPr/>
        <p:txBody>
          <a:bodyPr/>
          <a:lstStyle/>
          <a:p>
            <a:fld id="{EB08BD5D-8AE8-46DB-A858-533CA6B90FD1}" type="slidenum">
              <a:rPr lang="en-US" smtClean="0"/>
              <a:t>1</a:t>
            </a:fld>
            <a:endParaRPr lang="en-US"/>
          </a:p>
        </p:txBody>
      </p:sp>
    </p:spTree>
    <p:extLst>
      <p:ext uri="{BB962C8B-B14F-4D97-AF65-F5344CB8AC3E}">
        <p14:creationId xmlns:p14="http://schemas.microsoft.com/office/powerpoint/2010/main" val="6217942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584863" y="0"/>
            <a:ext cx="4447309" cy="1303177"/>
          </a:xfrm>
        </p:spPr>
        <p:txBody>
          <a:bodyPr vert="horz" lIns="91440" tIns="45720" rIns="91440" bIns="45720" rtlCol="0" anchor="ctr">
            <a:normAutofit/>
          </a:bodyPr>
          <a:lstStyle/>
          <a:p>
            <a:pPr algn="ctr"/>
            <a:r>
              <a:rPr lang="en-US" dirty="0" smtClean="0"/>
              <a:t>D3Graph</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3"/>
            <a:ext cx="7246917" cy="5649537"/>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dirty="0" err="1" smtClean="0"/>
              <a:t>Plotly</a:t>
            </a:r>
            <a:r>
              <a:rPr lang="en-US" sz="2200" dirty="0" smtClean="0"/>
              <a:t> is Python graphics/ visualization library used for show AI/ ML results to business users for easy understanding</a:t>
            </a:r>
          </a:p>
          <a:p>
            <a:pPr marL="285750" indent="-228600" algn="just">
              <a:lnSpc>
                <a:spcPct val="120000"/>
              </a:lnSpc>
              <a:spcAft>
                <a:spcPts val="600"/>
              </a:spcAft>
              <a:buFont typeface="Arial" panose="020B0604020202020204" pitchFamily="34" charset="0"/>
              <a:buChar char="•"/>
            </a:pPr>
            <a:r>
              <a:rPr lang="en-US" sz="2400" dirty="0"/>
              <a:t>Examples of how to make line plots, scatter plots, area charts, bar charts, error bars, box plots, histograms, </a:t>
            </a:r>
            <a:r>
              <a:rPr lang="en-US" sz="2400" dirty="0" err="1"/>
              <a:t>heatmaps</a:t>
            </a:r>
            <a:r>
              <a:rPr lang="en-US" sz="2400" dirty="0"/>
              <a:t>, subplots, multiple-axes, polar charts, and bubble charts.</a:t>
            </a: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10</a:t>
            </a:fld>
            <a:endParaRPr lang="en-US" dirty="0"/>
          </a:p>
        </p:txBody>
      </p:sp>
      <p:pic>
        <p:nvPicPr>
          <p:cNvPr id="4" name="Picture 2" descr="plotly · PyPI"/>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52703" y="1290637"/>
            <a:ext cx="4266209" cy="50032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6476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584863" y="0"/>
            <a:ext cx="4447309" cy="1303177"/>
          </a:xfrm>
        </p:spPr>
        <p:txBody>
          <a:bodyPr vert="horz" lIns="91440" tIns="45720" rIns="91440" bIns="45720" rtlCol="0" anchor="ctr">
            <a:normAutofit/>
          </a:bodyPr>
          <a:lstStyle/>
          <a:p>
            <a:pPr algn="ctr"/>
            <a:r>
              <a:rPr lang="en-US" dirty="0" err="1" smtClean="0"/>
              <a:t>Plotly</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10" y="945573"/>
            <a:ext cx="5715000" cy="5649537"/>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dirty="0" smtClean="0"/>
              <a:t>Give diagram is Address – Incident ID network from fraud dataset (Not Readable due to large number of nodes – 1000 nodes/ edges), also the image is statics</a:t>
            </a:r>
          </a:p>
          <a:p>
            <a:pPr marL="285750" indent="-228600" algn="just">
              <a:lnSpc>
                <a:spcPct val="120000"/>
              </a:lnSpc>
              <a:spcAft>
                <a:spcPts val="600"/>
              </a:spcAft>
              <a:buFont typeface="Arial" panose="020B0604020202020204" pitchFamily="34" charset="0"/>
              <a:buChar char="•"/>
            </a:pPr>
            <a:r>
              <a:rPr lang="en-US" sz="2200" dirty="0" smtClean="0"/>
              <a:t>Same scenario with 100 nodes/ edges</a:t>
            </a:r>
          </a:p>
          <a:p>
            <a:pPr marL="285750" indent="-228600" algn="just">
              <a:lnSpc>
                <a:spcPct val="120000"/>
              </a:lnSpc>
              <a:spcAft>
                <a:spcPts val="600"/>
              </a:spcAft>
              <a:buFont typeface="Arial" panose="020B0604020202020204" pitchFamily="34" charset="0"/>
              <a:buChar char="•"/>
            </a:pPr>
            <a:r>
              <a:rPr lang="en-US" sz="2200" b="1" dirty="0" smtClean="0"/>
              <a:t>There is also an option of making Interactive/ Dynamic Graphs</a:t>
            </a:r>
          </a:p>
          <a:p>
            <a:pPr marL="285750" indent="-228600" algn="just">
              <a:lnSpc>
                <a:spcPct val="120000"/>
              </a:lnSpc>
              <a:spcAft>
                <a:spcPts val="600"/>
              </a:spcAft>
              <a:buFont typeface="Arial" panose="020B0604020202020204" pitchFamily="34" charset="0"/>
              <a:buChar char="•"/>
            </a:pP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11</a:t>
            </a:fld>
            <a:endParaRPr lang="en-US" dirty="0"/>
          </a:p>
        </p:txBody>
      </p:sp>
      <p:pic>
        <p:nvPicPr>
          <p:cNvPr id="8" name="Picture 7"/>
          <p:cNvPicPr>
            <a:picLocks noChangeAspect="1"/>
          </p:cNvPicPr>
          <p:nvPr/>
        </p:nvPicPr>
        <p:blipFill>
          <a:blip r:embed="rId4"/>
          <a:stretch>
            <a:fillRect/>
          </a:stretch>
        </p:blipFill>
        <p:spPr>
          <a:xfrm>
            <a:off x="6063095" y="1163782"/>
            <a:ext cx="5667500" cy="5619112"/>
          </a:xfrm>
          <a:prstGeom prst="rect">
            <a:avLst/>
          </a:prstGeom>
        </p:spPr>
      </p:pic>
      <p:pic>
        <p:nvPicPr>
          <p:cNvPr id="10" name="Picture 9"/>
          <p:cNvPicPr>
            <a:picLocks noChangeAspect="1"/>
          </p:cNvPicPr>
          <p:nvPr/>
        </p:nvPicPr>
        <p:blipFill>
          <a:blip r:embed="rId5"/>
          <a:stretch>
            <a:fillRect/>
          </a:stretch>
        </p:blipFill>
        <p:spPr>
          <a:xfrm>
            <a:off x="6109365" y="1202119"/>
            <a:ext cx="5653643" cy="5439142"/>
          </a:xfrm>
          <a:prstGeom prst="rect">
            <a:avLst/>
          </a:prstGeom>
        </p:spPr>
      </p:pic>
    </p:spTree>
    <p:extLst>
      <p:ext uri="{BB962C8B-B14F-4D97-AF65-F5344CB8AC3E}">
        <p14:creationId xmlns:p14="http://schemas.microsoft.com/office/powerpoint/2010/main" val="1114463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1000" fill="hold"/>
                                        <p:tgtEl>
                                          <p:spTgt spid="8"/>
                                        </p:tgtEl>
                                        <p:attrNameLst>
                                          <p:attrName>ppt_w</p:attrName>
                                        </p:attrNameLst>
                                      </p:cBhvr>
                                      <p:tavLst>
                                        <p:tav tm="0">
                                          <p:val>
                                            <p:fltVal val="0"/>
                                          </p:val>
                                        </p:tav>
                                        <p:tav tm="100000">
                                          <p:val>
                                            <p:strVal val="#ppt_w"/>
                                          </p:val>
                                        </p:tav>
                                      </p:tavLst>
                                    </p:anim>
                                    <p:anim calcmode="lin" valueType="num">
                                      <p:cBhvr>
                                        <p:cTn id="13" dur="1000" fill="hold"/>
                                        <p:tgtEl>
                                          <p:spTgt spid="8"/>
                                        </p:tgtEl>
                                        <p:attrNameLst>
                                          <p:attrName>ppt_h</p:attrName>
                                        </p:attrNameLst>
                                      </p:cBhvr>
                                      <p:tavLst>
                                        <p:tav tm="0">
                                          <p:val>
                                            <p:fltVal val="0"/>
                                          </p:val>
                                        </p:tav>
                                        <p:tav tm="100000">
                                          <p:val>
                                            <p:strVal val="#ppt_h"/>
                                          </p:val>
                                        </p:tav>
                                      </p:tavLst>
                                    </p:anim>
                                    <p:anim calcmode="lin" valueType="num">
                                      <p:cBhvr>
                                        <p:cTn id="14" dur="1000" fill="hold"/>
                                        <p:tgtEl>
                                          <p:spTgt spid="8"/>
                                        </p:tgtEl>
                                        <p:attrNameLst>
                                          <p:attrName>style.rotation</p:attrName>
                                        </p:attrNameLst>
                                      </p:cBhvr>
                                      <p:tavLst>
                                        <p:tav tm="0">
                                          <p:val>
                                            <p:fltVal val="90"/>
                                          </p:val>
                                        </p:tav>
                                        <p:tav tm="100000">
                                          <p:val>
                                            <p:fltVal val="0"/>
                                          </p:val>
                                        </p:tav>
                                      </p:tavLst>
                                    </p:anim>
                                    <p:animEffect transition="in" filter="fade">
                                      <p:cBhvr>
                                        <p:cTn id="15" dur="10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5">
                                            <p:txEl>
                                              <p:pRg st="1" end="1"/>
                                            </p:txEl>
                                          </p:spTgt>
                                        </p:tgtEl>
                                        <p:attrNameLst>
                                          <p:attrName>style.visibility</p:attrName>
                                        </p:attrNameLst>
                                      </p:cBhvr>
                                      <p:to>
                                        <p:strVal val="visible"/>
                                      </p:to>
                                    </p:set>
                                    <p:animEffect transition="in" filter="wipe(left)">
                                      <p:cBhvr>
                                        <p:cTn id="20" dur="500"/>
                                        <p:tgtEl>
                                          <p:spTgt spid="5">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1000" fill="hold"/>
                                        <p:tgtEl>
                                          <p:spTgt spid="10"/>
                                        </p:tgtEl>
                                        <p:attrNameLst>
                                          <p:attrName>ppt_w</p:attrName>
                                        </p:attrNameLst>
                                      </p:cBhvr>
                                      <p:tavLst>
                                        <p:tav tm="0">
                                          <p:val>
                                            <p:fltVal val="0"/>
                                          </p:val>
                                        </p:tav>
                                        <p:tav tm="100000">
                                          <p:val>
                                            <p:strVal val="#ppt_w"/>
                                          </p:val>
                                        </p:tav>
                                      </p:tavLst>
                                    </p:anim>
                                    <p:anim calcmode="lin" valueType="num">
                                      <p:cBhvr>
                                        <p:cTn id="26" dur="1000" fill="hold"/>
                                        <p:tgtEl>
                                          <p:spTgt spid="10"/>
                                        </p:tgtEl>
                                        <p:attrNameLst>
                                          <p:attrName>ppt_h</p:attrName>
                                        </p:attrNameLst>
                                      </p:cBhvr>
                                      <p:tavLst>
                                        <p:tav tm="0">
                                          <p:val>
                                            <p:fltVal val="0"/>
                                          </p:val>
                                        </p:tav>
                                        <p:tav tm="100000">
                                          <p:val>
                                            <p:strVal val="#ppt_h"/>
                                          </p:val>
                                        </p:tav>
                                      </p:tavLst>
                                    </p:anim>
                                    <p:anim calcmode="lin" valueType="num">
                                      <p:cBhvr>
                                        <p:cTn id="27" dur="1000" fill="hold"/>
                                        <p:tgtEl>
                                          <p:spTgt spid="10"/>
                                        </p:tgtEl>
                                        <p:attrNameLst>
                                          <p:attrName>style.rotation</p:attrName>
                                        </p:attrNameLst>
                                      </p:cBhvr>
                                      <p:tavLst>
                                        <p:tav tm="0">
                                          <p:val>
                                            <p:fltVal val="90"/>
                                          </p:val>
                                        </p:tav>
                                        <p:tav tm="100000">
                                          <p:val>
                                            <p:fltVal val="0"/>
                                          </p:val>
                                        </p:tav>
                                      </p:tavLst>
                                    </p:anim>
                                    <p:animEffect transition="in" filter="fade">
                                      <p:cBhvr>
                                        <p:cTn id="28" dur="10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5">
                                            <p:txEl>
                                              <p:pRg st="2" end="2"/>
                                            </p:txEl>
                                          </p:spTgt>
                                        </p:tgtEl>
                                        <p:attrNameLst>
                                          <p:attrName>style.visibility</p:attrName>
                                        </p:attrNameLst>
                                      </p:cBhvr>
                                      <p:to>
                                        <p:strVal val="visible"/>
                                      </p:to>
                                    </p:set>
                                    <p:animEffect transition="in" filter="wipe(left)">
                                      <p:cBhvr>
                                        <p:cTn id="33"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584863" y="0"/>
            <a:ext cx="4905994" cy="1303177"/>
          </a:xfrm>
        </p:spPr>
        <p:txBody>
          <a:bodyPr vert="horz" lIns="91440" tIns="45720" rIns="91440" bIns="45720" rtlCol="0" anchor="ctr">
            <a:normAutofit/>
          </a:bodyPr>
          <a:lstStyle/>
          <a:p>
            <a:pPr algn="ctr"/>
            <a:r>
              <a:rPr lang="en-US" dirty="0" err="1" smtClean="0"/>
              <a:t>Plotly</a:t>
            </a:r>
            <a:r>
              <a:rPr lang="en-US" dirty="0" smtClean="0"/>
              <a:t> with </a:t>
            </a:r>
            <a:r>
              <a:rPr lang="en-US" dirty="0" err="1" smtClean="0"/>
              <a:t>Networkx</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4"/>
            <a:ext cx="11720945" cy="2272640"/>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dirty="0" err="1" smtClean="0"/>
              <a:t>Plotly</a:t>
            </a:r>
            <a:r>
              <a:rPr lang="en-US" sz="2200" dirty="0" smtClean="0"/>
              <a:t> can be used with </a:t>
            </a:r>
            <a:r>
              <a:rPr lang="en-US" sz="2200" dirty="0" err="1" smtClean="0"/>
              <a:t>networkx</a:t>
            </a:r>
            <a:r>
              <a:rPr lang="en-US" sz="2200" dirty="0" smtClean="0"/>
              <a:t> to make interactive and complex network</a:t>
            </a:r>
          </a:p>
          <a:p>
            <a:pPr marL="285750" indent="-228600" algn="just">
              <a:lnSpc>
                <a:spcPct val="120000"/>
              </a:lnSpc>
              <a:spcAft>
                <a:spcPts val="600"/>
              </a:spcAft>
              <a:buFont typeface="Arial" panose="020B0604020202020204" pitchFamily="34" charset="0"/>
              <a:buChar char="•"/>
            </a:pPr>
            <a:r>
              <a:rPr lang="en-US" sz="2200" dirty="0" smtClean="0"/>
              <a:t>Another framework called DASH, can be used with </a:t>
            </a:r>
            <a:r>
              <a:rPr lang="en-US" sz="2200" dirty="0" err="1" smtClean="0"/>
              <a:t>plotly</a:t>
            </a:r>
            <a:r>
              <a:rPr lang="en-US" sz="2200" dirty="0" smtClean="0"/>
              <a:t> to produce user friendly and easy to understand graphs</a:t>
            </a:r>
          </a:p>
          <a:p>
            <a:pPr marL="285750" indent="-228600" algn="just">
              <a:lnSpc>
                <a:spcPct val="120000"/>
              </a:lnSpc>
              <a:spcAft>
                <a:spcPts val="600"/>
              </a:spcAft>
              <a:buFont typeface="Arial" panose="020B0604020202020204" pitchFamily="34" charset="0"/>
              <a:buChar char="•"/>
            </a:pPr>
            <a:r>
              <a:rPr lang="en-US" sz="2200" dirty="0" smtClean="0"/>
              <a:t>A lot of efforts required to convert fraud data into required format – same scenario explained</a:t>
            </a: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12</a:t>
            </a:fld>
            <a:endParaRPr lang="en-US" dirty="0"/>
          </a:p>
        </p:txBody>
      </p:sp>
      <p:pic>
        <p:nvPicPr>
          <p:cNvPr id="4" name="Picture 3"/>
          <p:cNvPicPr>
            <a:picLocks noChangeAspect="1"/>
          </p:cNvPicPr>
          <p:nvPr/>
        </p:nvPicPr>
        <p:blipFill>
          <a:blip r:embed="rId4"/>
          <a:stretch>
            <a:fillRect/>
          </a:stretch>
        </p:blipFill>
        <p:spPr>
          <a:xfrm>
            <a:off x="2132611" y="2918399"/>
            <a:ext cx="8496300" cy="3958866"/>
          </a:xfrm>
          <a:prstGeom prst="rect">
            <a:avLst/>
          </a:prstGeom>
        </p:spPr>
      </p:pic>
    </p:spTree>
    <p:extLst>
      <p:ext uri="{BB962C8B-B14F-4D97-AF65-F5344CB8AC3E}">
        <p14:creationId xmlns:p14="http://schemas.microsoft.com/office/powerpoint/2010/main" val="382225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1000" fill="hold"/>
                                        <p:tgtEl>
                                          <p:spTgt spid="4"/>
                                        </p:tgtEl>
                                        <p:attrNameLst>
                                          <p:attrName>ppt_w</p:attrName>
                                        </p:attrNameLst>
                                      </p:cBhvr>
                                      <p:tavLst>
                                        <p:tav tm="0">
                                          <p:val>
                                            <p:fltVal val="0"/>
                                          </p:val>
                                        </p:tav>
                                        <p:tav tm="100000">
                                          <p:val>
                                            <p:strVal val="#ppt_w"/>
                                          </p:val>
                                        </p:tav>
                                      </p:tavLst>
                                    </p:anim>
                                    <p:anim calcmode="lin" valueType="num">
                                      <p:cBhvr>
                                        <p:cTn id="23" dur="1000" fill="hold"/>
                                        <p:tgtEl>
                                          <p:spTgt spid="4"/>
                                        </p:tgtEl>
                                        <p:attrNameLst>
                                          <p:attrName>ppt_h</p:attrName>
                                        </p:attrNameLst>
                                      </p:cBhvr>
                                      <p:tavLst>
                                        <p:tav tm="0">
                                          <p:val>
                                            <p:fltVal val="0"/>
                                          </p:val>
                                        </p:tav>
                                        <p:tav tm="100000">
                                          <p:val>
                                            <p:strVal val="#ppt_h"/>
                                          </p:val>
                                        </p:tav>
                                      </p:tavLst>
                                    </p:anim>
                                    <p:anim calcmode="lin" valueType="num">
                                      <p:cBhvr>
                                        <p:cTn id="24" dur="1000" fill="hold"/>
                                        <p:tgtEl>
                                          <p:spTgt spid="4"/>
                                        </p:tgtEl>
                                        <p:attrNameLst>
                                          <p:attrName>style.rotation</p:attrName>
                                        </p:attrNameLst>
                                      </p:cBhvr>
                                      <p:tavLst>
                                        <p:tav tm="0">
                                          <p:val>
                                            <p:fltVal val="90"/>
                                          </p:val>
                                        </p:tav>
                                        <p:tav tm="100000">
                                          <p:val>
                                            <p:fltVal val="0"/>
                                          </p:val>
                                        </p:tav>
                                      </p:tavLst>
                                    </p:anim>
                                    <p:animEffect transition="in" filter="fade">
                                      <p:cBhvr>
                                        <p:cTn id="25"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372023" y="-64275"/>
            <a:ext cx="5753447" cy="1303177"/>
          </a:xfrm>
        </p:spPr>
        <p:txBody>
          <a:bodyPr vert="horz" lIns="91440" tIns="45720" rIns="91440" bIns="45720" rtlCol="0" anchor="ctr">
            <a:normAutofit/>
          </a:bodyPr>
          <a:lstStyle/>
          <a:p>
            <a:pPr algn="ctr"/>
            <a:r>
              <a:rPr lang="en-US" dirty="0" err="1" smtClean="0"/>
              <a:t>Plotly</a:t>
            </a:r>
            <a:r>
              <a:rPr lang="en-US" dirty="0"/>
              <a:t> </a:t>
            </a:r>
            <a:r>
              <a:rPr lang="en-US" dirty="0" smtClean="0"/>
              <a:t>- Example</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0"/>
            <a:ext cx="11720946" cy="5170222"/>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b="1" dirty="0" smtClean="0"/>
              <a:t>Pros</a:t>
            </a:r>
          </a:p>
          <a:p>
            <a:pPr marL="742950" lvl="1" indent="-228600" algn="just">
              <a:lnSpc>
                <a:spcPct val="120000"/>
              </a:lnSpc>
              <a:spcAft>
                <a:spcPts val="600"/>
              </a:spcAft>
              <a:buFont typeface="Arial" panose="020B0604020202020204" pitchFamily="34" charset="0"/>
              <a:buChar char="•"/>
            </a:pPr>
            <a:r>
              <a:rPr lang="en-US" sz="2200" dirty="0" smtClean="0">
                <a:solidFill>
                  <a:schemeClr val="accent6">
                    <a:lumMod val="75000"/>
                  </a:schemeClr>
                </a:solidFill>
              </a:rPr>
              <a:t>Very useful due to large number of visualizations</a:t>
            </a:r>
          </a:p>
          <a:p>
            <a:pPr marL="742950" lvl="1" indent="-228600" algn="just">
              <a:lnSpc>
                <a:spcPct val="120000"/>
              </a:lnSpc>
              <a:spcAft>
                <a:spcPts val="600"/>
              </a:spcAft>
              <a:buFont typeface="Arial" panose="020B0604020202020204" pitchFamily="34" charset="0"/>
              <a:buChar char="•"/>
            </a:pPr>
            <a:r>
              <a:rPr lang="en-US" sz="2200" dirty="0" smtClean="0">
                <a:solidFill>
                  <a:schemeClr val="accent6">
                    <a:lumMod val="75000"/>
                  </a:schemeClr>
                </a:solidFill>
              </a:rPr>
              <a:t>Easy to use – most widely used Python Library</a:t>
            </a:r>
          </a:p>
          <a:p>
            <a:pPr marL="285750" indent="-228600" algn="just">
              <a:lnSpc>
                <a:spcPct val="120000"/>
              </a:lnSpc>
              <a:spcAft>
                <a:spcPts val="600"/>
              </a:spcAft>
              <a:buFont typeface="Arial" panose="020B0604020202020204" pitchFamily="34" charset="0"/>
              <a:buChar char="•"/>
            </a:pPr>
            <a:r>
              <a:rPr lang="en-US" sz="2200" b="1" dirty="0" smtClean="0"/>
              <a:t>Cons</a:t>
            </a:r>
          </a:p>
          <a:p>
            <a:pPr marL="742950" lvl="1" indent="-228600" algn="just">
              <a:lnSpc>
                <a:spcPct val="120000"/>
              </a:lnSpc>
              <a:spcAft>
                <a:spcPts val="600"/>
              </a:spcAft>
              <a:buFont typeface="Arial" panose="020B0604020202020204" pitchFamily="34" charset="0"/>
              <a:buChar char="•"/>
            </a:pPr>
            <a:r>
              <a:rPr lang="en-US" sz="2200" dirty="0" smtClean="0">
                <a:solidFill>
                  <a:srgbClr val="C00000"/>
                </a:solidFill>
              </a:rPr>
              <a:t>Efforts required to represent our fraud data in this format</a:t>
            </a:r>
          </a:p>
          <a:p>
            <a:pPr marL="742950" lvl="1" indent="-228600" algn="just">
              <a:lnSpc>
                <a:spcPct val="120000"/>
              </a:lnSpc>
              <a:spcAft>
                <a:spcPts val="600"/>
              </a:spcAft>
              <a:buFont typeface="Arial" panose="020B0604020202020204" pitchFamily="34" charset="0"/>
              <a:buChar char="•"/>
            </a:pPr>
            <a:r>
              <a:rPr lang="en-US" sz="2200" dirty="0" smtClean="0">
                <a:solidFill>
                  <a:srgbClr val="C00000"/>
                </a:solidFill>
              </a:rPr>
              <a:t>Efficient for small networks</a:t>
            </a:r>
          </a:p>
          <a:p>
            <a:pPr marL="742950" lvl="1" indent="-228600" algn="just">
              <a:lnSpc>
                <a:spcPct val="120000"/>
              </a:lnSpc>
              <a:spcAft>
                <a:spcPts val="600"/>
              </a:spcAft>
              <a:buFont typeface="Arial" panose="020B0604020202020204" pitchFamily="34" charset="0"/>
              <a:buChar char="•"/>
            </a:pPr>
            <a:r>
              <a:rPr lang="en-US" sz="2200" dirty="0" smtClean="0">
                <a:solidFill>
                  <a:srgbClr val="C00000"/>
                </a:solidFill>
              </a:rPr>
              <a:t>No fraud detection capability</a:t>
            </a:r>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13</a:t>
            </a:fld>
            <a:endParaRPr lang="en-US" dirty="0"/>
          </a:p>
        </p:txBody>
      </p:sp>
    </p:spTree>
    <p:extLst>
      <p:ext uri="{BB962C8B-B14F-4D97-AF65-F5344CB8AC3E}">
        <p14:creationId xmlns:p14="http://schemas.microsoft.com/office/powerpoint/2010/main" val="1015328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wipe(left)">
                                      <p:cBhvr>
                                        <p:cTn id="3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 xmlns:a16="http://schemas.microsoft.com/office/drawing/2014/main" id="{FFD48BC7-DC40-47DE-87EE-9F4B6ECB9AB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 xmlns:a16="http://schemas.microsoft.com/office/drawing/2014/main" id="{E502BBC7-2C76-46F3-BC24-5985BC13DB8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 xmlns:a16="http://schemas.microsoft.com/office/drawing/2014/main" id="{C7F28D52-2A5F-4D23-81AE-7CB8B591C7A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5B1E59CA-3133-48F0-B6C0-1E5F0068787E}"/>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6100" kern="1200" dirty="0" err="1" smtClean="0">
                <a:solidFill>
                  <a:schemeClr val="tx1"/>
                </a:solidFill>
                <a:latin typeface="+mj-lt"/>
                <a:ea typeface="+mj-ea"/>
                <a:cs typeface="+mj-cs"/>
              </a:rPr>
              <a:t>Graphistry</a:t>
            </a:r>
            <a:endParaRPr lang="en-US" sz="6100" kern="1200" dirty="0">
              <a:solidFill>
                <a:schemeClr val="tx1"/>
              </a:solidFill>
              <a:latin typeface="+mj-lt"/>
              <a:ea typeface="+mj-ea"/>
              <a:cs typeface="+mj-cs"/>
            </a:endParaRPr>
          </a:p>
        </p:txBody>
      </p:sp>
      <p:sp>
        <p:nvSpPr>
          <p:cNvPr id="13" name="Rectangle 12">
            <a:extLst>
              <a:ext uri="{FF2B5EF4-FFF2-40B4-BE49-F238E27FC236}">
                <a16:creationId xmlns="" xmlns:a16="http://schemas.microsoft.com/office/drawing/2014/main" id="{3629484E-3792-4B3D-89AD-7C8A1ED0E0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lide Number Placeholder 2"/>
          <p:cNvSpPr>
            <a:spLocks noGrp="1"/>
          </p:cNvSpPr>
          <p:nvPr>
            <p:ph type="sldNum" sz="quarter" idx="12"/>
          </p:nvPr>
        </p:nvSpPr>
        <p:spPr/>
        <p:txBody>
          <a:bodyPr/>
          <a:lstStyle/>
          <a:p>
            <a:fld id="{EB08BD5D-8AE8-46DB-A858-533CA6B90FD1}" type="slidenum">
              <a:rPr lang="en-US" smtClean="0"/>
              <a:t>14</a:t>
            </a:fld>
            <a:endParaRPr lang="en-US"/>
          </a:p>
        </p:txBody>
      </p:sp>
    </p:spTree>
    <p:extLst>
      <p:ext uri="{BB962C8B-B14F-4D97-AF65-F5344CB8AC3E}">
        <p14:creationId xmlns:p14="http://schemas.microsoft.com/office/powerpoint/2010/main" val="33979180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584863" y="0"/>
            <a:ext cx="4447309" cy="1303177"/>
          </a:xfrm>
        </p:spPr>
        <p:txBody>
          <a:bodyPr vert="horz" lIns="91440" tIns="45720" rIns="91440" bIns="45720" rtlCol="0" anchor="ctr">
            <a:normAutofit/>
          </a:bodyPr>
          <a:lstStyle/>
          <a:p>
            <a:pPr algn="ctr"/>
            <a:r>
              <a:rPr lang="en-US" dirty="0" err="1" smtClean="0"/>
              <a:t>Graphistry</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3"/>
            <a:ext cx="11720946" cy="4113315"/>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400" dirty="0" err="1"/>
              <a:t>Graphistry</a:t>
            </a:r>
            <a:r>
              <a:rPr lang="en-US" sz="2400" dirty="0"/>
              <a:t> brings visual graph intelligence to your big or complex data. It automatically transforms your data into interactive, visual maps built for the needs of analysts. Quickly surface relationships between events and entities with less time writing queries or wrangling data. As the first automatically GPU-accelerated platform, harness all of your data without worrying about scale, and pivot on the fly to follow anywhere your investigation leads you. Ideal for everything from security, fraud, and IT investigations to 360° views of customers and supply chains to mapping cancer mutations, </a:t>
            </a:r>
            <a:r>
              <a:rPr lang="en-US" sz="2400" dirty="0" err="1"/>
              <a:t>Graphistry</a:t>
            </a:r>
            <a:r>
              <a:rPr lang="en-US" sz="2400" dirty="0"/>
              <a:t> turns the potential of your data into human insight and value.</a:t>
            </a: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15</a:t>
            </a:fld>
            <a:endParaRPr lang="en-US" dirty="0"/>
          </a:p>
        </p:txBody>
      </p:sp>
      <p:pic>
        <p:nvPicPr>
          <p:cNvPr id="3074" name="Picture 2" descr="GitHub - graphistry/pygraphistry: PyGraphistry is a Python library to  quickly load, shape, embed, and explore big graphs with the GPU-accelerated  Graphistry visual graph analyze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48800" y="4916384"/>
            <a:ext cx="2263735" cy="194218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GitHub - graphistry/pygraphistry: PyGraphistry is a Python library to  quickly load, shape, embed, and explore big graphs with the GPU-accelerated  Graphistry visual graph analyze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878565" y="4916384"/>
            <a:ext cx="3943036" cy="194161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6"/>
          <a:stretch>
            <a:fillRect/>
          </a:stretch>
        </p:blipFill>
        <p:spPr>
          <a:xfrm>
            <a:off x="2073673" y="4927611"/>
            <a:ext cx="2177693" cy="1930389"/>
          </a:xfrm>
          <a:prstGeom prst="rect">
            <a:avLst/>
          </a:prstGeom>
        </p:spPr>
      </p:pic>
    </p:spTree>
    <p:extLst>
      <p:ext uri="{BB962C8B-B14F-4D97-AF65-F5344CB8AC3E}">
        <p14:creationId xmlns:p14="http://schemas.microsoft.com/office/powerpoint/2010/main" val="24708195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584863" y="0"/>
            <a:ext cx="4447309" cy="1303177"/>
          </a:xfrm>
        </p:spPr>
        <p:txBody>
          <a:bodyPr vert="horz" lIns="91440" tIns="45720" rIns="91440" bIns="45720" rtlCol="0" anchor="ctr">
            <a:normAutofit/>
          </a:bodyPr>
          <a:lstStyle/>
          <a:p>
            <a:pPr algn="ctr"/>
            <a:r>
              <a:rPr lang="en-US" dirty="0" err="1" smtClean="0"/>
              <a:t>Graphistry</a:t>
            </a:r>
            <a:r>
              <a:rPr lang="en-US" dirty="0" smtClean="0"/>
              <a:t> - Setup</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3"/>
            <a:ext cx="4824351" cy="1298863"/>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400" dirty="0" smtClean="0"/>
              <a:t>Select plan type</a:t>
            </a: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16</a:t>
            </a:fld>
            <a:endParaRPr lang="en-US" dirty="0"/>
          </a:p>
        </p:txBody>
      </p:sp>
      <p:pic>
        <p:nvPicPr>
          <p:cNvPr id="4" name="Picture 3"/>
          <p:cNvPicPr>
            <a:picLocks noChangeAspect="1"/>
          </p:cNvPicPr>
          <p:nvPr/>
        </p:nvPicPr>
        <p:blipFill>
          <a:blip r:embed="rId4"/>
          <a:stretch>
            <a:fillRect/>
          </a:stretch>
        </p:blipFill>
        <p:spPr>
          <a:xfrm>
            <a:off x="1839438" y="2067406"/>
            <a:ext cx="9486900" cy="3733800"/>
          </a:xfrm>
          <a:prstGeom prst="rect">
            <a:avLst/>
          </a:prstGeom>
        </p:spPr>
      </p:pic>
      <p:sp>
        <p:nvSpPr>
          <p:cNvPr id="12" name="Oval 11"/>
          <p:cNvSpPr/>
          <p:nvPr/>
        </p:nvSpPr>
        <p:spPr>
          <a:xfrm>
            <a:off x="2679283" y="3831276"/>
            <a:ext cx="1382758" cy="131328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Tree>
    <p:extLst>
      <p:ext uri="{BB962C8B-B14F-4D97-AF65-F5344CB8AC3E}">
        <p14:creationId xmlns:p14="http://schemas.microsoft.com/office/powerpoint/2010/main" val="3426341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fltVal val="0"/>
                                          </p:val>
                                        </p:tav>
                                        <p:tav tm="100000">
                                          <p:val>
                                            <p:strVal val="#ppt_w"/>
                                          </p:val>
                                        </p:tav>
                                      </p:tavLst>
                                    </p:anim>
                                    <p:anim calcmode="lin" valueType="num">
                                      <p:cBhvr>
                                        <p:cTn id="13" dur="1000" fill="hold"/>
                                        <p:tgtEl>
                                          <p:spTgt spid="4"/>
                                        </p:tgtEl>
                                        <p:attrNameLst>
                                          <p:attrName>ppt_h</p:attrName>
                                        </p:attrNameLst>
                                      </p:cBhvr>
                                      <p:tavLst>
                                        <p:tav tm="0">
                                          <p:val>
                                            <p:fltVal val="0"/>
                                          </p:val>
                                        </p:tav>
                                        <p:tav tm="100000">
                                          <p:val>
                                            <p:strVal val="#ppt_h"/>
                                          </p:val>
                                        </p:tav>
                                      </p:tavLst>
                                    </p:anim>
                                    <p:anim calcmode="lin" valueType="num">
                                      <p:cBhvr>
                                        <p:cTn id="14" dur="1000" fill="hold"/>
                                        <p:tgtEl>
                                          <p:spTgt spid="4"/>
                                        </p:tgtEl>
                                        <p:attrNameLst>
                                          <p:attrName>style.rotation</p:attrName>
                                        </p:attrNameLst>
                                      </p:cBhvr>
                                      <p:tavLst>
                                        <p:tav tm="0">
                                          <p:val>
                                            <p:fltVal val="90"/>
                                          </p:val>
                                        </p:tav>
                                        <p:tav tm="100000">
                                          <p:val>
                                            <p:fltVal val="0"/>
                                          </p:val>
                                        </p:tav>
                                      </p:tavLst>
                                    </p:anim>
                                    <p:animEffect transition="in" filter="fade">
                                      <p:cBhvr>
                                        <p:cTn id="15" dur="10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p:cTn id="20" dur="1000" fill="hold"/>
                                        <p:tgtEl>
                                          <p:spTgt spid="12"/>
                                        </p:tgtEl>
                                        <p:attrNameLst>
                                          <p:attrName>ppt_w</p:attrName>
                                        </p:attrNameLst>
                                      </p:cBhvr>
                                      <p:tavLst>
                                        <p:tav tm="0">
                                          <p:val>
                                            <p:fltVal val="0"/>
                                          </p:val>
                                        </p:tav>
                                        <p:tav tm="100000">
                                          <p:val>
                                            <p:strVal val="#ppt_w"/>
                                          </p:val>
                                        </p:tav>
                                      </p:tavLst>
                                    </p:anim>
                                    <p:anim calcmode="lin" valueType="num">
                                      <p:cBhvr>
                                        <p:cTn id="21" dur="1000" fill="hold"/>
                                        <p:tgtEl>
                                          <p:spTgt spid="12"/>
                                        </p:tgtEl>
                                        <p:attrNameLst>
                                          <p:attrName>ppt_h</p:attrName>
                                        </p:attrNameLst>
                                      </p:cBhvr>
                                      <p:tavLst>
                                        <p:tav tm="0">
                                          <p:val>
                                            <p:fltVal val="0"/>
                                          </p:val>
                                        </p:tav>
                                        <p:tav tm="100000">
                                          <p:val>
                                            <p:strVal val="#ppt_h"/>
                                          </p:val>
                                        </p:tav>
                                      </p:tavLst>
                                    </p:anim>
                                    <p:anim calcmode="lin" valueType="num">
                                      <p:cBhvr>
                                        <p:cTn id="22" dur="1000" fill="hold"/>
                                        <p:tgtEl>
                                          <p:spTgt spid="12"/>
                                        </p:tgtEl>
                                        <p:attrNameLst>
                                          <p:attrName>style.rotation</p:attrName>
                                        </p:attrNameLst>
                                      </p:cBhvr>
                                      <p:tavLst>
                                        <p:tav tm="0">
                                          <p:val>
                                            <p:fltVal val="90"/>
                                          </p:val>
                                        </p:tav>
                                        <p:tav tm="100000">
                                          <p:val>
                                            <p:fltVal val="0"/>
                                          </p:val>
                                        </p:tav>
                                      </p:tavLst>
                                    </p:anim>
                                    <p:animEffect transition="in" filter="fade">
                                      <p:cBhvr>
                                        <p:cTn id="23"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584863" y="0"/>
            <a:ext cx="4447309" cy="1303177"/>
          </a:xfrm>
        </p:spPr>
        <p:txBody>
          <a:bodyPr vert="horz" lIns="91440" tIns="45720" rIns="91440" bIns="45720" rtlCol="0" anchor="ctr">
            <a:normAutofit/>
          </a:bodyPr>
          <a:lstStyle/>
          <a:p>
            <a:pPr algn="ctr"/>
            <a:r>
              <a:rPr lang="en-US" dirty="0" err="1" smtClean="0"/>
              <a:t>Graphistry</a:t>
            </a:r>
            <a:r>
              <a:rPr lang="en-US" dirty="0" smtClean="0"/>
              <a:t> - Setup</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3"/>
            <a:ext cx="11720946" cy="1571996"/>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400" dirty="0" smtClean="0"/>
              <a:t>Once you create account, simple Python library to create graph</a:t>
            </a:r>
          </a:p>
          <a:p>
            <a:pPr marL="285750" indent="-228600" algn="just">
              <a:lnSpc>
                <a:spcPct val="120000"/>
              </a:lnSpc>
              <a:spcAft>
                <a:spcPts val="600"/>
              </a:spcAft>
              <a:buFont typeface="Arial" panose="020B0604020202020204" pitchFamily="34" charset="0"/>
              <a:buChar char="•"/>
            </a:pPr>
            <a:r>
              <a:rPr lang="en-US" sz="2400" dirty="0" smtClean="0"/>
              <a:t>You can work on Notebook as we as Admin Panel </a:t>
            </a: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17</a:t>
            </a:fld>
            <a:endParaRPr lang="en-US" dirty="0"/>
          </a:p>
        </p:txBody>
      </p:sp>
      <p:pic>
        <p:nvPicPr>
          <p:cNvPr id="8" name="Picture 7"/>
          <p:cNvPicPr>
            <a:picLocks noChangeAspect="1"/>
          </p:cNvPicPr>
          <p:nvPr/>
        </p:nvPicPr>
        <p:blipFill>
          <a:blip r:embed="rId4"/>
          <a:stretch>
            <a:fillRect/>
          </a:stretch>
        </p:blipFill>
        <p:spPr>
          <a:xfrm>
            <a:off x="1883353" y="2398815"/>
            <a:ext cx="9825718" cy="4387379"/>
          </a:xfrm>
          <a:prstGeom prst="rect">
            <a:avLst/>
          </a:prstGeom>
        </p:spPr>
      </p:pic>
      <p:pic>
        <p:nvPicPr>
          <p:cNvPr id="7" name="Picture 6"/>
          <p:cNvPicPr>
            <a:picLocks noChangeAspect="1"/>
          </p:cNvPicPr>
          <p:nvPr/>
        </p:nvPicPr>
        <p:blipFill>
          <a:blip r:embed="rId5"/>
          <a:stretch>
            <a:fillRect/>
          </a:stretch>
        </p:blipFill>
        <p:spPr>
          <a:xfrm>
            <a:off x="2151313" y="2398814"/>
            <a:ext cx="9479182" cy="4387380"/>
          </a:xfrm>
          <a:prstGeom prst="rect">
            <a:avLst/>
          </a:prstGeom>
        </p:spPr>
      </p:pic>
      <p:sp>
        <p:nvSpPr>
          <p:cNvPr id="13" name="Oval 12"/>
          <p:cNvSpPr/>
          <p:nvPr/>
        </p:nvSpPr>
        <p:spPr>
          <a:xfrm>
            <a:off x="4136546" y="5614410"/>
            <a:ext cx="1382758" cy="131328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Tree>
    <p:extLst>
      <p:ext uri="{BB962C8B-B14F-4D97-AF65-F5344CB8AC3E}">
        <p14:creationId xmlns:p14="http://schemas.microsoft.com/office/powerpoint/2010/main" val="3092682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1000" fill="hold"/>
                                        <p:tgtEl>
                                          <p:spTgt spid="8"/>
                                        </p:tgtEl>
                                        <p:attrNameLst>
                                          <p:attrName>ppt_w</p:attrName>
                                        </p:attrNameLst>
                                      </p:cBhvr>
                                      <p:tavLst>
                                        <p:tav tm="0">
                                          <p:val>
                                            <p:fltVal val="0"/>
                                          </p:val>
                                        </p:tav>
                                        <p:tav tm="100000">
                                          <p:val>
                                            <p:strVal val="#ppt_w"/>
                                          </p:val>
                                        </p:tav>
                                      </p:tavLst>
                                    </p:anim>
                                    <p:anim calcmode="lin" valueType="num">
                                      <p:cBhvr>
                                        <p:cTn id="18" dur="1000" fill="hold"/>
                                        <p:tgtEl>
                                          <p:spTgt spid="8"/>
                                        </p:tgtEl>
                                        <p:attrNameLst>
                                          <p:attrName>ppt_h</p:attrName>
                                        </p:attrNameLst>
                                      </p:cBhvr>
                                      <p:tavLst>
                                        <p:tav tm="0">
                                          <p:val>
                                            <p:fltVal val="0"/>
                                          </p:val>
                                        </p:tav>
                                        <p:tav tm="100000">
                                          <p:val>
                                            <p:strVal val="#ppt_h"/>
                                          </p:val>
                                        </p:tav>
                                      </p:tavLst>
                                    </p:anim>
                                    <p:anim calcmode="lin" valueType="num">
                                      <p:cBhvr>
                                        <p:cTn id="19" dur="1000" fill="hold"/>
                                        <p:tgtEl>
                                          <p:spTgt spid="8"/>
                                        </p:tgtEl>
                                        <p:attrNameLst>
                                          <p:attrName>style.rotation</p:attrName>
                                        </p:attrNameLst>
                                      </p:cBhvr>
                                      <p:tavLst>
                                        <p:tav tm="0">
                                          <p:val>
                                            <p:fltVal val="90"/>
                                          </p:val>
                                        </p:tav>
                                        <p:tav tm="100000">
                                          <p:val>
                                            <p:fltVal val="0"/>
                                          </p:val>
                                        </p:tav>
                                      </p:tavLst>
                                    </p:anim>
                                    <p:animEffect transition="in" filter="fade">
                                      <p:cBhvr>
                                        <p:cTn id="20" dur="10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1000" fill="hold"/>
                                        <p:tgtEl>
                                          <p:spTgt spid="7"/>
                                        </p:tgtEl>
                                        <p:attrNameLst>
                                          <p:attrName>ppt_w</p:attrName>
                                        </p:attrNameLst>
                                      </p:cBhvr>
                                      <p:tavLst>
                                        <p:tav tm="0">
                                          <p:val>
                                            <p:fltVal val="0"/>
                                          </p:val>
                                        </p:tav>
                                        <p:tav tm="100000">
                                          <p:val>
                                            <p:strVal val="#ppt_w"/>
                                          </p:val>
                                        </p:tav>
                                      </p:tavLst>
                                    </p:anim>
                                    <p:anim calcmode="lin" valueType="num">
                                      <p:cBhvr>
                                        <p:cTn id="26" dur="1000" fill="hold"/>
                                        <p:tgtEl>
                                          <p:spTgt spid="7"/>
                                        </p:tgtEl>
                                        <p:attrNameLst>
                                          <p:attrName>ppt_h</p:attrName>
                                        </p:attrNameLst>
                                      </p:cBhvr>
                                      <p:tavLst>
                                        <p:tav tm="0">
                                          <p:val>
                                            <p:fltVal val="0"/>
                                          </p:val>
                                        </p:tav>
                                        <p:tav tm="100000">
                                          <p:val>
                                            <p:strVal val="#ppt_h"/>
                                          </p:val>
                                        </p:tav>
                                      </p:tavLst>
                                    </p:anim>
                                    <p:anim calcmode="lin" valueType="num">
                                      <p:cBhvr>
                                        <p:cTn id="27" dur="1000" fill="hold"/>
                                        <p:tgtEl>
                                          <p:spTgt spid="7"/>
                                        </p:tgtEl>
                                        <p:attrNameLst>
                                          <p:attrName>style.rotation</p:attrName>
                                        </p:attrNameLst>
                                      </p:cBhvr>
                                      <p:tavLst>
                                        <p:tav tm="0">
                                          <p:val>
                                            <p:fltVal val="90"/>
                                          </p:val>
                                        </p:tav>
                                        <p:tav tm="100000">
                                          <p:val>
                                            <p:fltVal val="0"/>
                                          </p:val>
                                        </p:tav>
                                      </p:tavLst>
                                    </p:anim>
                                    <p:animEffect transition="in" filter="fade">
                                      <p:cBhvr>
                                        <p:cTn id="28" dur="10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31" presetClass="entr" presetSubtype="0"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p:cTn id="33" dur="1000" fill="hold"/>
                                        <p:tgtEl>
                                          <p:spTgt spid="13"/>
                                        </p:tgtEl>
                                        <p:attrNameLst>
                                          <p:attrName>ppt_w</p:attrName>
                                        </p:attrNameLst>
                                      </p:cBhvr>
                                      <p:tavLst>
                                        <p:tav tm="0">
                                          <p:val>
                                            <p:fltVal val="0"/>
                                          </p:val>
                                        </p:tav>
                                        <p:tav tm="100000">
                                          <p:val>
                                            <p:strVal val="#ppt_w"/>
                                          </p:val>
                                        </p:tav>
                                      </p:tavLst>
                                    </p:anim>
                                    <p:anim calcmode="lin" valueType="num">
                                      <p:cBhvr>
                                        <p:cTn id="34" dur="1000" fill="hold"/>
                                        <p:tgtEl>
                                          <p:spTgt spid="13"/>
                                        </p:tgtEl>
                                        <p:attrNameLst>
                                          <p:attrName>ppt_h</p:attrName>
                                        </p:attrNameLst>
                                      </p:cBhvr>
                                      <p:tavLst>
                                        <p:tav tm="0">
                                          <p:val>
                                            <p:fltVal val="0"/>
                                          </p:val>
                                        </p:tav>
                                        <p:tav tm="100000">
                                          <p:val>
                                            <p:strVal val="#ppt_h"/>
                                          </p:val>
                                        </p:tav>
                                      </p:tavLst>
                                    </p:anim>
                                    <p:anim calcmode="lin" valueType="num">
                                      <p:cBhvr>
                                        <p:cTn id="35" dur="1000" fill="hold"/>
                                        <p:tgtEl>
                                          <p:spTgt spid="13"/>
                                        </p:tgtEl>
                                        <p:attrNameLst>
                                          <p:attrName>style.rotation</p:attrName>
                                        </p:attrNameLst>
                                      </p:cBhvr>
                                      <p:tavLst>
                                        <p:tav tm="0">
                                          <p:val>
                                            <p:fltVal val="90"/>
                                          </p:val>
                                        </p:tav>
                                        <p:tav tm="100000">
                                          <p:val>
                                            <p:fltVal val="0"/>
                                          </p:val>
                                        </p:tav>
                                      </p:tavLst>
                                    </p:anim>
                                    <p:animEffect transition="in" filter="fade">
                                      <p:cBhvr>
                                        <p:cTn id="36"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584863" y="0"/>
            <a:ext cx="4447309" cy="1303177"/>
          </a:xfrm>
        </p:spPr>
        <p:txBody>
          <a:bodyPr vert="horz" lIns="91440" tIns="45720" rIns="91440" bIns="45720" rtlCol="0" anchor="ctr">
            <a:normAutofit/>
          </a:bodyPr>
          <a:lstStyle/>
          <a:p>
            <a:pPr algn="ctr"/>
            <a:r>
              <a:rPr lang="en-US" dirty="0" err="1" smtClean="0"/>
              <a:t>Graphistry</a:t>
            </a:r>
            <a:r>
              <a:rPr lang="en-US" dirty="0" smtClean="0"/>
              <a:t> - Setup</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3"/>
            <a:ext cx="11720946" cy="1571996"/>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18</a:t>
            </a:fld>
            <a:endParaRPr lang="en-US" dirty="0"/>
          </a:p>
        </p:txBody>
      </p:sp>
      <p:pic>
        <p:nvPicPr>
          <p:cNvPr id="4" name="Picture 3"/>
          <p:cNvPicPr>
            <a:picLocks noChangeAspect="1"/>
          </p:cNvPicPr>
          <p:nvPr/>
        </p:nvPicPr>
        <p:blipFill>
          <a:blip r:embed="rId4"/>
          <a:stretch>
            <a:fillRect/>
          </a:stretch>
        </p:blipFill>
        <p:spPr>
          <a:xfrm>
            <a:off x="301336" y="1303177"/>
            <a:ext cx="11523519" cy="4621726"/>
          </a:xfrm>
          <a:prstGeom prst="rect">
            <a:avLst/>
          </a:prstGeom>
        </p:spPr>
      </p:pic>
      <p:sp>
        <p:nvSpPr>
          <p:cNvPr id="12" name="Oval 11"/>
          <p:cNvSpPr/>
          <p:nvPr/>
        </p:nvSpPr>
        <p:spPr>
          <a:xfrm>
            <a:off x="6597485" y="3474053"/>
            <a:ext cx="943347" cy="8538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pic>
        <p:nvPicPr>
          <p:cNvPr id="9" name="Picture 8"/>
          <p:cNvPicPr>
            <a:picLocks noChangeAspect="1"/>
          </p:cNvPicPr>
          <p:nvPr/>
        </p:nvPicPr>
        <p:blipFill>
          <a:blip r:embed="rId5"/>
          <a:stretch>
            <a:fillRect/>
          </a:stretch>
        </p:blipFill>
        <p:spPr>
          <a:xfrm>
            <a:off x="301336" y="1205219"/>
            <a:ext cx="11523519" cy="4719684"/>
          </a:xfrm>
          <a:prstGeom prst="rect">
            <a:avLst/>
          </a:prstGeom>
        </p:spPr>
      </p:pic>
      <p:sp>
        <p:nvSpPr>
          <p:cNvPr id="14" name="Oval 13"/>
          <p:cNvSpPr/>
          <p:nvPr/>
        </p:nvSpPr>
        <p:spPr>
          <a:xfrm>
            <a:off x="3784739" y="1863021"/>
            <a:ext cx="4247433" cy="350203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15" name="Oval 14"/>
          <p:cNvSpPr/>
          <p:nvPr/>
        </p:nvSpPr>
        <p:spPr>
          <a:xfrm>
            <a:off x="9915018" y="1492018"/>
            <a:ext cx="2013746" cy="258489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16" name="TextBox 15">
            <a:extLst>
              <a:ext uri="{FF2B5EF4-FFF2-40B4-BE49-F238E27FC236}">
                <a16:creationId xmlns="" xmlns:a16="http://schemas.microsoft.com/office/drawing/2014/main" id="{E9CA5389-6720-42C9-871C-649B8C4BFD38}"/>
              </a:ext>
            </a:extLst>
          </p:cNvPr>
          <p:cNvSpPr txBox="1"/>
          <p:nvPr/>
        </p:nvSpPr>
        <p:spPr>
          <a:xfrm>
            <a:off x="2081892" y="6083332"/>
            <a:ext cx="9031186" cy="750734"/>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dirty="0" smtClean="0">
                <a:solidFill>
                  <a:srgbClr val="C00000"/>
                </a:solidFill>
                <a:hlinkClick r:id="rId6"/>
              </a:rPr>
              <a:t>Click Here to see Live Demo</a:t>
            </a:r>
            <a:endParaRPr lang="en-US" sz="2200" dirty="0" smtClean="0">
              <a:solidFill>
                <a:srgbClr val="C00000"/>
              </a:solidFill>
            </a:endParaRPr>
          </a:p>
        </p:txBody>
      </p:sp>
    </p:spTree>
    <p:extLst>
      <p:ext uri="{BB962C8B-B14F-4D97-AF65-F5344CB8AC3E}">
        <p14:creationId xmlns:p14="http://schemas.microsoft.com/office/powerpoint/2010/main" val="1598118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1000" fill="hold"/>
                                        <p:tgtEl>
                                          <p:spTgt spid="12"/>
                                        </p:tgtEl>
                                        <p:attrNameLst>
                                          <p:attrName>ppt_w</p:attrName>
                                        </p:attrNameLst>
                                      </p:cBhvr>
                                      <p:tavLst>
                                        <p:tav tm="0">
                                          <p:val>
                                            <p:fltVal val="0"/>
                                          </p:val>
                                        </p:tav>
                                        <p:tav tm="100000">
                                          <p:val>
                                            <p:strVal val="#ppt_w"/>
                                          </p:val>
                                        </p:tav>
                                      </p:tavLst>
                                    </p:anim>
                                    <p:anim calcmode="lin" valueType="num">
                                      <p:cBhvr>
                                        <p:cTn id="13" dur="1000" fill="hold"/>
                                        <p:tgtEl>
                                          <p:spTgt spid="12"/>
                                        </p:tgtEl>
                                        <p:attrNameLst>
                                          <p:attrName>ppt_h</p:attrName>
                                        </p:attrNameLst>
                                      </p:cBhvr>
                                      <p:tavLst>
                                        <p:tav tm="0">
                                          <p:val>
                                            <p:fltVal val="0"/>
                                          </p:val>
                                        </p:tav>
                                        <p:tav tm="100000">
                                          <p:val>
                                            <p:strVal val="#ppt_h"/>
                                          </p:val>
                                        </p:tav>
                                      </p:tavLst>
                                    </p:anim>
                                    <p:anim calcmode="lin" valueType="num">
                                      <p:cBhvr>
                                        <p:cTn id="14" dur="1000" fill="hold"/>
                                        <p:tgtEl>
                                          <p:spTgt spid="12"/>
                                        </p:tgtEl>
                                        <p:attrNameLst>
                                          <p:attrName>style.rotation</p:attrName>
                                        </p:attrNameLst>
                                      </p:cBhvr>
                                      <p:tavLst>
                                        <p:tav tm="0">
                                          <p:val>
                                            <p:fltVal val="90"/>
                                          </p:val>
                                        </p:tav>
                                        <p:tav tm="100000">
                                          <p:val>
                                            <p:fltVal val="0"/>
                                          </p:val>
                                        </p:tav>
                                      </p:tavLst>
                                    </p:anim>
                                    <p:animEffect transition="in" filter="fade">
                                      <p:cBhvr>
                                        <p:cTn id="15" dur="10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fltVal val="0"/>
                                          </p:val>
                                        </p:tav>
                                        <p:tav tm="100000">
                                          <p:val>
                                            <p:strVal val="#ppt_w"/>
                                          </p:val>
                                        </p:tav>
                                      </p:tavLst>
                                    </p:anim>
                                    <p:anim calcmode="lin" valueType="num">
                                      <p:cBhvr>
                                        <p:cTn id="21" dur="1000" fill="hold"/>
                                        <p:tgtEl>
                                          <p:spTgt spid="9"/>
                                        </p:tgtEl>
                                        <p:attrNameLst>
                                          <p:attrName>ppt_h</p:attrName>
                                        </p:attrNameLst>
                                      </p:cBhvr>
                                      <p:tavLst>
                                        <p:tav tm="0">
                                          <p:val>
                                            <p:fltVal val="0"/>
                                          </p:val>
                                        </p:tav>
                                        <p:tav tm="100000">
                                          <p:val>
                                            <p:strVal val="#ppt_h"/>
                                          </p:val>
                                        </p:tav>
                                      </p:tavLst>
                                    </p:anim>
                                    <p:anim calcmode="lin" valueType="num">
                                      <p:cBhvr>
                                        <p:cTn id="22" dur="1000" fill="hold"/>
                                        <p:tgtEl>
                                          <p:spTgt spid="9"/>
                                        </p:tgtEl>
                                        <p:attrNameLst>
                                          <p:attrName>style.rotation</p:attrName>
                                        </p:attrNameLst>
                                      </p:cBhvr>
                                      <p:tavLst>
                                        <p:tav tm="0">
                                          <p:val>
                                            <p:fltVal val="90"/>
                                          </p:val>
                                        </p:tav>
                                        <p:tav tm="100000">
                                          <p:val>
                                            <p:fltVal val="0"/>
                                          </p:val>
                                        </p:tav>
                                      </p:tavLst>
                                    </p:anim>
                                    <p:animEffect transition="in" filter="fade">
                                      <p:cBhvr>
                                        <p:cTn id="23" dur="10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1000" fill="hold"/>
                                        <p:tgtEl>
                                          <p:spTgt spid="14"/>
                                        </p:tgtEl>
                                        <p:attrNameLst>
                                          <p:attrName>ppt_w</p:attrName>
                                        </p:attrNameLst>
                                      </p:cBhvr>
                                      <p:tavLst>
                                        <p:tav tm="0">
                                          <p:val>
                                            <p:fltVal val="0"/>
                                          </p:val>
                                        </p:tav>
                                        <p:tav tm="100000">
                                          <p:val>
                                            <p:strVal val="#ppt_w"/>
                                          </p:val>
                                        </p:tav>
                                      </p:tavLst>
                                    </p:anim>
                                    <p:anim calcmode="lin" valueType="num">
                                      <p:cBhvr>
                                        <p:cTn id="29" dur="1000" fill="hold"/>
                                        <p:tgtEl>
                                          <p:spTgt spid="14"/>
                                        </p:tgtEl>
                                        <p:attrNameLst>
                                          <p:attrName>ppt_h</p:attrName>
                                        </p:attrNameLst>
                                      </p:cBhvr>
                                      <p:tavLst>
                                        <p:tav tm="0">
                                          <p:val>
                                            <p:fltVal val="0"/>
                                          </p:val>
                                        </p:tav>
                                        <p:tav tm="100000">
                                          <p:val>
                                            <p:strVal val="#ppt_h"/>
                                          </p:val>
                                        </p:tav>
                                      </p:tavLst>
                                    </p:anim>
                                    <p:anim calcmode="lin" valueType="num">
                                      <p:cBhvr>
                                        <p:cTn id="30" dur="1000" fill="hold"/>
                                        <p:tgtEl>
                                          <p:spTgt spid="14"/>
                                        </p:tgtEl>
                                        <p:attrNameLst>
                                          <p:attrName>style.rotation</p:attrName>
                                        </p:attrNameLst>
                                      </p:cBhvr>
                                      <p:tavLst>
                                        <p:tav tm="0">
                                          <p:val>
                                            <p:fltVal val="90"/>
                                          </p:val>
                                        </p:tav>
                                        <p:tav tm="100000">
                                          <p:val>
                                            <p:fltVal val="0"/>
                                          </p:val>
                                        </p:tav>
                                      </p:tavLst>
                                    </p:anim>
                                    <p:animEffect transition="in" filter="fade">
                                      <p:cBhvr>
                                        <p:cTn id="31" dur="1000"/>
                                        <p:tgtEl>
                                          <p:spTgt spid="14"/>
                                        </p:tgtEl>
                                      </p:cBhvr>
                                    </p:animEffect>
                                  </p:childTnLst>
                                </p:cTn>
                              </p:par>
                            </p:childTnLst>
                          </p:cTn>
                        </p:par>
                      </p:childTnLst>
                    </p:cTn>
                  </p:par>
                  <p:par>
                    <p:cTn id="32" fill="hold">
                      <p:stCondLst>
                        <p:cond delay="indefinite"/>
                      </p:stCondLst>
                      <p:childTnLst>
                        <p:par>
                          <p:cTn id="33" fill="hold">
                            <p:stCondLst>
                              <p:cond delay="0"/>
                            </p:stCondLst>
                            <p:childTnLst>
                              <p:par>
                                <p:cTn id="34" presetID="31" presetClass="entr" presetSubtype="0" fill="hold" grpId="0" nodeType="click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1000" fill="hold"/>
                                        <p:tgtEl>
                                          <p:spTgt spid="15"/>
                                        </p:tgtEl>
                                        <p:attrNameLst>
                                          <p:attrName>ppt_w</p:attrName>
                                        </p:attrNameLst>
                                      </p:cBhvr>
                                      <p:tavLst>
                                        <p:tav tm="0">
                                          <p:val>
                                            <p:fltVal val="0"/>
                                          </p:val>
                                        </p:tav>
                                        <p:tav tm="100000">
                                          <p:val>
                                            <p:strVal val="#ppt_w"/>
                                          </p:val>
                                        </p:tav>
                                      </p:tavLst>
                                    </p:anim>
                                    <p:anim calcmode="lin" valueType="num">
                                      <p:cBhvr>
                                        <p:cTn id="37" dur="1000" fill="hold"/>
                                        <p:tgtEl>
                                          <p:spTgt spid="15"/>
                                        </p:tgtEl>
                                        <p:attrNameLst>
                                          <p:attrName>ppt_h</p:attrName>
                                        </p:attrNameLst>
                                      </p:cBhvr>
                                      <p:tavLst>
                                        <p:tav tm="0">
                                          <p:val>
                                            <p:fltVal val="0"/>
                                          </p:val>
                                        </p:tav>
                                        <p:tav tm="100000">
                                          <p:val>
                                            <p:strVal val="#ppt_h"/>
                                          </p:val>
                                        </p:tav>
                                      </p:tavLst>
                                    </p:anim>
                                    <p:anim calcmode="lin" valueType="num">
                                      <p:cBhvr>
                                        <p:cTn id="38" dur="1000" fill="hold"/>
                                        <p:tgtEl>
                                          <p:spTgt spid="15"/>
                                        </p:tgtEl>
                                        <p:attrNameLst>
                                          <p:attrName>style.rotation</p:attrName>
                                        </p:attrNameLst>
                                      </p:cBhvr>
                                      <p:tavLst>
                                        <p:tav tm="0">
                                          <p:val>
                                            <p:fltVal val="90"/>
                                          </p:val>
                                        </p:tav>
                                        <p:tav tm="100000">
                                          <p:val>
                                            <p:fltVal val="0"/>
                                          </p:val>
                                        </p:tav>
                                      </p:tavLst>
                                    </p:anim>
                                    <p:animEffect transition="in" filter="fade">
                                      <p:cBhvr>
                                        <p:cTn id="39" dur="1000"/>
                                        <p:tgtEl>
                                          <p:spTgt spid="15"/>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nodeType="clickEffect">
                                  <p:stCondLst>
                                    <p:cond delay="0"/>
                                  </p:stCondLst>
                                  <p:childTnLst>
                                    <p:set>
                                      <p:cBhvr>
                                        <p:cTn id="43" dur="1" fill="hold">
                                          <p:stCondLst>
                                            <p:cond delay="0"/>
                                          </p:stCondLst>
                                        </p:cTn>
                                        <p:tgtEl>
                                          <p:spTgt spid="16">
                                            <p:txEl>
                                              <p:pRg st="0" end="0"/>
                                            </p:txEl>
                                          </p:spTgt>
                                        </p:tgtEl>
                                        <p:attrNameLst>
                                          <p:attrName>style.visibility</p:attrName>
                                        </p:attrNameLst>
                                      </p:cBhvr>
                                      <p:to>
                                        <p:strVal val="visible"/>
                                      </p:to>
                                    </p:set>
                                    <p:animEffect transition="in" filter="wipe(left)">
                                      <p:cBhvr>
                                        <p:cTn id="44"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372023" y="-64275"/>
            <a:ext cx="5753447" cy="1303177"/>
          </a:xfrm>
        </p:spPr>
        <p:txBody>
          <a:bodyPr vert="horz" lIns="91440" tIns="45720" rIns="91440" bIns="45720" rtlCol="0" anchor="ctr">
            <a:normAutofit/>
          </a:bodyPr>
          <a:lstStyle/>
          <a:p>
            <a:pPr algn="ctr"/>
            <a:r>
              <a:rPr lang="en-US" dirty="0" smtClean="0"/>
              <a:t>D3Graph - Example</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0"/>
            <a:ext cx="11720946" cy="5170222"/>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b="1" dirty="0" smtClean="0"/>
              <a:t>Pros</a:t>
            </a:r>
          </a:p>
          <a:p>
            <a:pPr marL="742950" lvl="1" indent="-228600" algn="just">
              <a:lnSpc>
                <a:spcPct val="120000"/>
              </a:lnSpc>
              <a:spcAft>
                <a:spcPts val="600"/>
              </a:spcAft>
              <a:buFont typeface="Arial" panose="020B0604020202020204" pitchFamily="34" charset="0"/>
              <a:buChar char="•"/>
            </a:pPr>
            <a:r>
              <a:rPr lang="en-US" sz="2200" dirty="0" smtClean="0">
                <a:solidFill>
                  <a:schemeClr val="accent6">
                    <a:lumMod val="75000"/>
                  </a:schemeClr>
                </a:solidFill>
              </a:rPr>
              <a:t>Very easy to use</a:t>
            </a:r>
          </a:p>
          <a:p>
            <a:pPr marL="742950" lvl="1" indent="-228600" algn="just">
              <a:lnSpc>
                <a:spcPct val="120000"/>
              </a:lnSpc>
              <a:spcAft>
                <a:spcPts val="600"/>
              </a:spcAft>
              <a:buFont typeface="Arial" panose="020B0604020202020204" pitchFamily="34" charset="0"/>
              <a:buChar char="•"/>
            </a:pPr>
            <a:r>
              <a:rPr lang="en-US" sz="2200" dirty="0" smtClean="0">
                <a:solidFill>
                  <a:schemeClr val="accent6">
                    <a:lumMod val="75000"/>
                  </a:schemeClr>
                </a:solidFill>
              </a:rPr>
              <a:t>On cloud support and execution along with local</a:t>
            </a:r>
          </a:p>
          <a:p>
            <a:pPr marL="742950" lvl="1" indent="-228600" algn="just">
              <a:lnSpc>
                <a:spcPct val="120000"/>
              </a:lnSpc>
              <a:spcAft>
                <a:spcPts val="600"/>
              </a:spcAft>
              <a:buFont typeface="Arial" panose="020B0604020202020204" pitchFamily="34" charset="0"/>
              <a:buChar char="•"/>
            </a:pPr>
            <a:r>
              <a:rPr lang="en-US" sz="2200" dirty="0" smtClean="0">
                <a:solidFill>
                  <a:schemeClr val="accent6">
                    <a:lumMod val="75000"/>
                  </a:schemeClr>
                </a:solidFill>
              </a:rPr>
              <a:t>Details and Deep drill down capability</a:t>
            </a:r>
          </a:p>
          <a:p>
            <a:pPr marL="742950" lvl="1" indent="-228600" algn="just">
              <a:lnSpc>
                <a:spcPct val="120000"/>
              </a:lnSpc>
              <a:spcAft>
                <a:spcPts val="600"/>
              </a:spcAft>
              <a:buFont typeface="Arial" panose="020B0604020202020204" pitchFamily="34" charset="0"/>
              <a:buChar char="•"/>
            </a:pPr>
            <a:r>
              <a:rPr lang="en-US" sz="2200" dirty="0" smtClean="0">
                <a:solidFill>
                  <a:schemeClr val="accent6">
                    <a:lumMod val="75000"/>
                  </a:schemeClr>
                </a:solidFill>
              </a:rPr>
              <a:t>You can show as many features as you want as nodes</a:t>
            </a:r>
          </a:p>
          <a:p>
            <a:pPr marL="285750" indent="-228600" algn="just">
              <a:lnSpc>
                <a:spcPct val="120000"/>
              </a:lnSpc>
              <a:spcAft>
                <a:spcPts val="600"/>
              </a:spcAft>
              <a:buFont typeface="Arial" panose="020B0604020202020204" pitchFamily="34" charset="0"/>
              <a:buChar char="•"/>
            </a:pPr>
            <a:r>
              <a:rPr lang="en-US" sz="2200" b="1" dirty="0" smtClean="0"/>
              <a:t>Cons</a:t>
            </a:r>
          </a:p>
          <a:p>
            <a:pPr marL="742950" lvl="1" indent="-228600" algn="just">
              <a:lnSpc>
                <a:spcPct val="120000"/>
              </a:lnSpc>
              <a:spcAft>
                <a:spcPts val="600"/>
              </a:spcAft>
              <a:buFont typeface="Arial" panose="020B0604020202020204" pitchFamily="34" charset="0"/>
              <a:buChar char="•"/>
            </a:pPr>
            <a:r>
              <a:rPr lang="en-US" sz="2200" dirty="0" smtClean="0">
                <a:solidFill>
                  <a:srgbClr val="C00000"/>
                </a:solidFill>
              </a:rPr>
              <a:t>Limited features are free</a:t>
            </a:r>
          </a:p>
          <a:p>
            <a:pPr marL="742950" lvl="1" indent="-228600" algn="just">
              <a:lnSpc>
                <a:spcPct val="120000"/>
              </a:lnSpc>
              <a:spcAft>
                <a:spcPts val="600"/>
              </a:spcAft>
              <a:buFont typeface="Arial" panose="020B0604020202020204" pitchFamily="34" charset="0"/>
              <a:buChar char="•"/>
            </a:pPr>
            <a:r>
              <a:rPr lang="en-US" sz="2200" dirty="0" smtClean="0">
                <a:solidFill>
                  <a:srgbClr val="C00000"/>
                </a:solidFill>
              </a:rPr>
              <a:t>Advance features such as GPU support, Custom Visuals/ filters required paid version</a:t>
            </a:r>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19</a:t>
            </a:fld>
            <a:endParaRPr lang="en-US" dirty="0"/>
          </a:p>
        </p:txBody>
      </p:sp>
    </p:spTree>
    <p:extLst>
      <p:ext uri="{BB962C8B-B14F-4D97-AF65-F5344CB8AC3E}">
        <p14:creationId xmlns:p14="http://schemas.microsoft.com/office/powerpoint/2010/main" val="111412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wipe(left)">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wipe(left)">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907EF6B7-1338-4443-8C46-6A318D952DF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 xmlns:a16="http://schemas.microsoft.com/office/drawing/2014/main" id="{DAAE4CDD-124C-4DCF-9584-B6033B545D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AD66ADD8-A79B-409B-AC80-04657D80FC08}"/>
              </a:ext>
            </a:extLst>
          </p:cNvPr>
          <p:cNvSpPr>
            <a:spLocks noGrp="1"/>
          </p:cNvSpPr>
          <p:nvPr>
            <p:ph type="title"/>
          </p:nvPr>
        </p:nvSpPr>
        <p:spPr>
          <a:xfrm>
            <a:off x="686834" y="1153572"/>
            <a:ext cx="3200400" cy="4461163"/>
          </a:xfrm>
        </p:spPr>
        <p:txBody>
          <a:bodyPr>
            <a:normAutofit/>
          </a:bodyPr>
          <a:lstStyle/>
          <a:p>
            <a:r>
              <a:rPr lang="en-US" dirty="0" smtClean="0">
                <a:solidFill>
                  <a:srgbClr val="FFFFFF"/>
                </a:solidFill>
              </a:rPr>
              <a:t>Agenda</a:t>
            </a:r>
            <a:endParaRPr lang="en-US" dirty="0">
              <a:solidFill>
                <a:srgbClr val="FFFFFF"/>
              </a:solidFill>
            </a:endParaRPr>
          </a:p>
        </p:txBody>
      </p:sp>
      <p:sp>
        <p:nvSpPr>
          <p:cNvPr id="12" name="Arc 11">
            <a:extLst>
              <a:ext uri="{FF2B5EF4-FFF2-40B4-BE49-F238E27FC236}">
                <a16:creationId xmlns="" xmlns:a16="http://schemas.microsoft.com/office/drawing/2014/main" id="{081E4A58-353D-44AE-B2FC-2A74E2E400F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 xmlns:a16="http://schemas.microsoft.com/office/drawing/2014/main" id="{670DFD9C-CC46-4A00-905F-4C11510EE7BF}"/>
              </a:ext>
            </a:extLst>
          </p:cNvPr>
          <p:cNvSpPr>
            <a:spLocks noGrp="1"/>
          </p:cNvSpPr>
          <p:nvPr>
            <p:ph idx="1"/>
          </p:nvPr>
        </p:nvSpPr>
        <p:spPr>
          <a:xfrm>
            <a:off x="4447308" y="135082"/>
            <a:ext cx="6906491" cy="6587836"/>
          </a:xfrm>
        </p:spPr>
        <p:txBody>
          <a:bodyPr anchor="ctr">
            <a:normAutofit fontScale="92500"/>
          </a:bodyPr>
          <a:lstStyle/>
          <a:p>
            <a:pPr>
              <a:lnSpc>
                <a:spcPct val="300000"/>
              </a:lnSpc>
            </a:pPr>
            <a:r>
              <a:rPr lang="en-US" b="0" i="0" dirty="0" smtClean="0">
                <a:effectLst/>
                <a:latin typeface="FKGrotesk, Helvetica, Arial, sans-serif"/>
              </a:rPr>
              <a:t>Discussing D3Graph</a:t>
            </a:r>
            <a:endParaRPr lang="en-US" b="0" i="0" dirty="0">
              <a:effectLst/>
              <a:latin typeface="FKGrotesk, Helvetica, Arial, sans-serif"/>
            </a:endParaRPr>
          </a:p>
          <a:p>
            <a:pPr>
              <a:lnSpc>
                <a:spcPct val="300000"/>
              </a:lnSpc>
            </a:pPr>
            <a:r>
              <a:rPr lang="en-US" b="0" i="0" dirty="0" smtClean="0">
                <a:effectLst/>
                <a:latin typeface="FKGrotesk, Helvetica, Arial, sans-serif"/>
              </a:rPr>
              <a:t>Exploring </a:t>
            </a:r>
            <a:r>
              <a:rPr lang="en-US" b="0" i="0" dirty="0" err="1" smtClean="0">
                <a:effectLst/>
                <a:latin typeface="FKGrotesk, Helvetica, Arial, sans-serif"/>
              </a:rPr>
              <a:t>Plotly</a:t>
            </a:r>
            <a:r>
              <a:rPr lang="en-US" b="0" i="0" dirty="0" smtClean="0">
                <a:effectLst/>
                <a:latin typeface="FKGrotesk, Helvetica, Arial, sans-serif"/>
              </a:rPr>
              <a:t> &amp; </a:t>
            </a:r>
            <a:r>
              <a:rPr lang="en-US" b="0" i="0" dirty="0" err="1" smtClean="0">
                <a:effectLst/>
                <a:latin typeface="FKGrotesk, Helvetica, Arial, sans-serif"/>
              </a:rPr>
              <a:t>Networkx</a:t>
            </a:r>
            <a:endParaRPr lang="en-US" dirty="0">
              <a:latin typeface="FKGrotesk, Helvetica, Arial, sans-serif"/>
            </a:endParaRPr>
          </a:p>
          <a:p>
            <a:pPr>
              <a:lnSpc>
                <a:spcPct val="300000"/>
              </a:lnSpc>
            </a:pPr>
            <a:r>
              <a:rPr lang="en-US" b="0" i="0" dirty="0" err="1" smtClean="0">
                <a:effectLst/>
                <a:latin typeface="FKGrotesk, Helvetica, Arial, sans-serif"/>
              </a:rPr>
              <a:t>Graphistry</a:t>
            </a:r>
            <a:r>
              <a:rPr lang="en-US" dirty="0">
                <a:latin typeface="FKGrotesk, Helvetica, Arial, sans-serif"/>
              </a:rPr>
              <a:t> </a:t>
            </a:r>
            <a:r>
              <a:rPr lang="en-US" dirty="0" smtClean="0">
                <a:latin typeface="FKGrotesk, Helvetica, Arial, sans-serif"/>
              </a:rPr>
              <a:t>Tool</a:t>
            </a:r>
            <a:endParaRPr lang="en-US" b="0" i="0" dirty="0">
              <a:effectLst/>
              <a:latin typeface="FKGrotesk, Helvetica, Arial, sans-serif"/>
            </a:endParaRPr>
          </a:p>
          <a:p>
            <a:pPr>
              <a:lnSpc>
                <a:spcPct val="300000"/>
              </a:lnSpc>
            </a:pPr>
            <a:r>
              <a:rPr lang="en-US" b="0" i="0" dirty="0" smtClean="0">
                <a:effectLst/>
                <a:latin typeface="FKGrotesk, Helvetica, Arial, sans-serif"/>
              </a:rPr>
              <a:t>Use of Machine Learning for Fraud Detection</a:t>
            </a:r>
            <a:endParaRPr lang="en-US" dirty="0"/>
          </a:p>
        </p:txBody>
      </p:sp>
      <p:sp>
        <p:nvSpPr>
          <p:cNvPr id="4" name="Slide Number Placeholder 3"/>
          <p:cNvSpPr>
            <a:spLocks noGrp="1"/>
          </p:cNvSpPr>
          <p:nvPr>
            <p:ph type="sldNum" sz="quarter" idx="12"/>
          </p:nvPr>
        </p:nvSpPr>
        <p:spPr/>
        <p:txBody>
          <a:bodyPr/>
          <a:lstStyle/>
          <a:p>
            <a:fld id="{EB08BD5D-8AE8-46DB-A858-533CA6B90FD1}" type="slidenum">
              <a:rPr lang="en-US" smtClean="0"/>
              <a:t>2</a:t>
            </a:fld>
            <a:endParaRPr lang="en-US"/>
          </a:p>
        </p:txBody>
      </p:sp>
    </p:spTree>
    <p:extLst>
      <p:ext uri="{BB962C8B-B14F-4D97-AF65-F5344CB8AC3E}">
        <p14:creationId xmlns:p14="http://schemas.microsoft.com/office/powerpoint/2010/main" val="2002622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 xmlns:a16="http://schemas.microsoft.com/office/drawing/2014/main" id="{FFD48BC7-DC40-47DE-87EE-9F4B6ECB9AB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 xmlns:a16="http://schemas.microsoft.com/office/drawing/2014/main" id="{E502BBC7-2C76-46F3-BC24-5985BC13DB8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 xmlns:a16="http://schemas.microsoft.com/office/drawing/2014/main" id="{C7F28D52-2A5F-4D23-81AE-7CB8B591C7A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5B1E59CA-3133-48F0-B6C0-1E5F0068787E}"/>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6100" kern="1200" dirty="0" smtClean="0">
                <a:solidFill>
                  <a:schemeClr val="tx1"/>
                </a:solidFill>
                <a:latin typeface="+mj-lt"/>
                <a:ea typeface="+mj-ea"/>
                <a:cs typeface="+mj-cs"/>
              </a:rPr>
              <a:t>Machine Learning Model for Fraud Detection</a:t>
            </a:r>
            <a:endParaRPr lang="en-US" sz="6100" kern="1200" dirty="0">
              <a:solidFill>
                <a:schemeClr val="tx1"/>
              </a:solidFill>
              <a:latin typeface="+mj-lt"/>
              <a:ea typeface="+mj-ea"/>
              <a:cs typeface="+mj-cs"/>
            </a:endParaRPr>
          </a:p>
        </p:txBody>
      </p:sp>
      <p:sp>
        <p:nvSpPr>
          <p:cNvPr id="13" name="Rectangle 12">
            <a:extLst>
              <a:ext uri="{FF2B5EF4-FFF2-40B4-BE49-F238E27FC236}">
                <a16:creationId xmlns="" xmlns:a16="http://schemas.microsoft.com/office/drawing/2014/main" id="{3629484E-3792-4B3D-89AD-7C8A1ED0E0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lide Number Placeholder 2"/>
          <p:cNvSpPr>
            <a:spLocks noGrp="1"/>
          </p:cNvSpPr>
          <p:nvPr>
            <p:ph type="sldNum" sz="quarter" idx="12"/>
          </p:nvPr>
        </p:nvSpPr>
        <p:spPr/>
        <p:txBody>
          <a:bodyPr/>
          <a:lstStyle/>
          <a:p>
            <a:fld id="{EB08BD5D-8AE8-46DB-A858-533CA6B90FD1}" type="slidenum">
              <a:rPr lang="en-US" smtClean="0"/>
              <a:t>20</a:t>
            </a:fld>
            <a:endParaRPr lang="en-US"/>
          </a:p>
        </p:txBody>
      </p:sp>
    </p:spTree>
    <p:extLst>
      <p:ext uri="{BB962C8B-B14F-4D97-AF65-F5344CB8AC3E}">
        <p14:creationId xmlns:p14="http://schemas.microsoft.com/office/powerpoint/2010/main" val="37662009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584863" y="0"/>
            <a:ext cx="4447309" cy="1303177"/>
          </a:xfrm>
        </p:spPr>
        <p:txBody>
          <a:bodyPr vert="horz" lIns="91440" tIns="45720" rIns="91440" bIns="45720" rtlCol="0" anchor="ctr">
            <a:normAutofit/>
          </a:bodyPr>
          <a:lstStyle/>
          <a:p>
            <a:pPr algn="ctr"/>
            <a:r>
              <a:rPr lang="en-US" dirty="0" smtClean="0"/>
              <a:t>Fraud Detection</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2375066"/>
            <a:ext cx="11720946" cy="4701144"/>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dirty="0" smtClean="0"/>
              <a:t>None of the tool can really help you to identify/ detect fraud using available features, but only help you to get the idea and analyze the patterns</a:t>
            </a:r>
          </a:p>
          <a:p>
            <a:pPr marL="285750" indent="-228600" algn="just">
              <a:lnSpc>
                <a:spcPct val="120000"/>
              </a:lnSpc>
              <a:spcAft>
                <a:spcPts val="600"/>
              </a:spcAft>
              <a:buFont typeface="Arial" panose="020B0604020202020204" pitchFamily="34" charset="0"/>
              <a:buChar char="•"/>
            </a:pPr>
            <a:r>
              <a:rPr lang="en-US" sz="2200" dirty="0" smtClean="0"/>
              <a:t>We need </a:t>
            </a:r>
            <a:r>
              <a:rPr lang="en-US" sz="2200" b="1" dirty="0" smtClean="0">
                <a:solidFill>
                  <a:srgbClr val="002060"/>
                </a:solidFill>
              </a:rPr>
              <a:t>labelled dataset</a:t>
            </a:r>
            <a:r>
              <a:rPr lang="en-US" sz="2200" dirty="0" smtClean="0"/>
              <a:t> in order to train </a:t>
            </a:r>
            <a:r>
              <a:rPr lang="en-US" sz="2200" b="1" dirty="0" smtClean="0">
                <a:solidFill>
                  <a:srgbClr val="002060"/>
                </a:solidFill>
              </a:rPr>
              <a:t>supervised machine learning model</a:t>
            </a:r>
            <a:r>
              <a:rPr lang="en-US" sz="2200" dirty="0" smtClean="0"/>
              <a:t>, which will detect whether given claim is fraud or not?</a:t>
            </a:r>
          </a:p>
          <a:p>
            <a:pPr marL="285750" indent="-228600" algn="just">
              <a:lnSpc>
                <a:spcPct val="120000"/>
              </a:lnSpc>
              <a:spcAft>
                <a:spcPts val="600"/>
              </a:spcAft>
              <a:buFont typeface="Arial" panose="020B0604020202020204" pitchFamily="34" charset="0"/>
              <a:buChar char="•"/>
            </a:pPr>
            <a:r>
              <a:rPr lang="en-US" sz="2200" dirty="0" smtClean="0"/>
              <a:t>In case we </a:t>
            </a:r>
            <a:r>
              <a:rPr lang="en-US" sz="2200" b="1" dirty="0" smtClean="0">
                <a:solidFill>
                  <a:srgbClr val="002060"/>
                </a:solidFill>
              </a:rPr>
              <a:t>don’t have labelled dataset</a:t>
            </a:r>
            <a:r>
              <a:rPr lang="en-US" sz="2200" dirty="0" smtClean="0"/>
              <a:t>, we need to analyze data and make features and apply </a:t>
            </a:r>
            <a:r>
              <a:rPr lang="en-US" sz="2200" b="1" dirty="0" smtClean="0">
                <a:solidFill>
                  <a:srgbClr val="002060"/>
                </a:solidFill>
              </a:rPr>
              <a:t>unsupervised machine learning </a:t>
            </a:r>
            <a:r>
              <a:rPr lang="en-US" sz="2200" dirty="0" smtClean="0"/>
              <a:t>to find anomalies (</a:t>
            </a:r>
            <a:r>
              <a:rPr lang="en-US" sz="2200" b="1" dirty="0" smtClean="0">
                <a:solidFill>
                  <a:srgbClr val="002060"/>
                </a:solidFill>
              </a:rPr>
              <a:t>outliers in claim supposed to be fraud</a:t>
            </a:r>
            <a:r>
              <a:rPr lang="en-US" sz="2200" dirty="0" smtClean="0"/>
              <a:t>)</a:t>
            </a:r>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21</a:t>
            </a:fld>
            <a:endParaRPr lang="en-US" dirty="0"/>
          </a:p>
        </p:txBody>
      </p:sp>
      <p:pic>
        <p:nvPicPr>
          <p:cNvPr id="4" name="Picture 3"/>
          <p:cNvPicPr>
            <a:picLocks noChangeAspect="1"/>
          </p:cNvPicPr>
          <p:nvPr/>
        </p:nvPicPr>
        <p:blipFill>
          <a:blip r:embed="rId4"/>
          <a:stretch>
            <a:fillRect/>
          </a:stretch>
        </p:blipFill>
        <p:spPr>
          <a:xfrm>
            <a:off x="2574779" y="1163782"/>
            <a:ext cx="6467475" cy="2291937"/>
          </a:xfrm>
          <a:prstGeom prst="rect">
            <a:avLst/>
          </a:prstGeom>
        </p:spPr>
      </p:pic>
    </p:spTree>
    <p:extLst>
      <p:ext uri="{BB962C8B-B14F-4D97-AF65-F5344CB8AC3E}">
        <p14:creationId xmlns:p14="http://schemas.microsoft.com/office/powerpoint/2010/main" val="2797012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 xmlns:a16="http://schemas.microsoft.com/office/drawing/2014/main" id="{FFD48BC7-DC40-47DE-87EE-9F4B6ECB9AB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 xmlns:a16="http://schemas.microsoft.com/office/drawing/2014/main" id="{E502BBC7-2C76-46F3-BC24-5985BC13DB8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 xmlns:a16="http://schemas.microsoft.com/office/drawing/2014/main" id="{C7F28D52-2A5F-4D23-81AE-7CB8B591C7A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5A0E1CEC-8430-4618-BF28-E2820D3E17AF}"/>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a:solidFill>
                  <a:schemeClr val="tx1"/>
                </a:solidFill>
                <a:latin typeface="+mj-lt"/>
                <a:ea typeface="+mj-ea"/>
                <a:cs typeface="+mj-cs"/>
              </a:rPr>
              <a:t>Thank you</a:t>
            </a:r>
          </a:p>
        </p:txBody>
      </p:sp>
      <p:sp>
        <p:nvSpPr>
          <p:cNvPr id="13" name="Rectangle 12">
            <a:extLst>
              <a:ext uri="{FF2B5EF4-FFF2-40B4-BE49-F238E27FC236}">
                <a16:creationId xmlns="" xmlns:a16="http://schemas.microsoft.com/office/drawing/2014/main" id="{3629484E-3792-4B3D-89AD-7C8A1ED0E0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lide Number Placeholder 2"/>
          <p:cNvSpPr>
            <a:spLocks noGrp="1"/>
          </p:cNvSpPr>
          <p:nvPr>
            <p:ph type="sldNum" sz="quarter" idx="12"/>
          </p:nvPr>
        </p:nvSpPr>
        <p:spPr/>
        <p:txBody>
          <a:bodyPr/>
          <a:lstStyle/>
          <a:p>
            <a:fld id="{EB08BD5D-8AE8-46DB-A858-533CA6B90FD1}" type="slidenum">
              <a:rPr lang="en-US" smtClean="0"/>
              <a:t>22</a:t>
            </a:fld>
            <a:endParaRPr lang="en-US"/>
          </a:p>
        </p:txBody>
      </p:sp>
    </p:spTree>
    <p:extLst>
      <p:ext uri="{BB962C8B-B14F-4D97-AF65-F5344CB8AC3E}">
        <p14:creationId xmlns:p14="http://schemas.microsoft.com/office/powerpoint/2010/main" val="19681152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6">
            <a:extLst>
              <a:ext uri="{FF2B5EF4-FFF2-40B4-BE49-F238E27FC236}">
                <a16:creationId xmlns="" xmlns:a16="http://schemas.microsoft.com/office/drawing/2014/main" id="{FFD48BC7-DC40-47DE-87EE-9F4B6ECB9AB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Freeform: Shape 8">
            <a:extLst>
              <a:ext uri="{FF2B5EF4-FFF2-40B4-BE49-F238E27FC236}">
                <a16:creationId xmlns="" xmlns:a16="http://schemas.microsoft.com/office/drawing/2014/main" id="{E502BBC7-2C76-46F3-BC24-5985BC13DB8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E4B81F8D-6F98-47F8-90B7-ED5ECDD7E059}"/>
              </a:ext>
            </a:extLst>
          </p:cNvPr>
          <p:cNvSpPr>
            <a:spLocks noGrp="1"/>
          </p:cNvSpPr>
          <p:nvPr>
            <p:ph type="ctrTitle"/>
          </p:nvPr>
        </p:nvSpPr>
        <p:spPr>
          <a:xfrm>
            <a:off x="1524003" y="1999615"/>
            <a:ext cx="9144000" cy="2764028"/>
          </a:xfrm>
        </p:spPr>
        <p:txBody>
          <a:bodyPr anchor="ctr">
            <a:normAutofit/>
          </a:bodyPr>
          <a:lstStyle/>
          <a:p>
            <a:r>
              <a:rPr lang="en-US" sz="7200" dirty="0" smtClean="0"/>
              <a:t>D3Graph</a:t>
            </a:r>
            <a:endParaRPr lang="en-US" sz="7200" dirty="0"/>
          </a:p>
        </p:txBody>
      </p:sp>
      <p:sp>
        <p:nvSpPr>
          <p:cNvPr id="13" name="Rectangle 12">
            <a:extLst>
              <a:ext uri="{FF2B5EF4-FFF2-40B4-BE49-F238E27FC236}">
                <a16:creationId xmlns="" xmlns:a16="http://schemas.microsoft.com/office/drawing/2014/main" id="{3629484E-3792-4B3D-89AD-7C8A1ED0E0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lide Number Placeholder 2"/>
          <p:cNvSpPr>
            <a:spLocks noGrp="1"/>
          </p:cNvSpPr>
          <p:nvPr>
            <p:ph type="sldNum" sz="quarter" idx="12"/>
          </p:nvPr>
        </p:nvSpPr>
        <p:spPr/>
        <p:txBody>
          <a:bodyPr/>
          <a:lstStyle/>
          <a:p>
            <a:fld id="{EB08BD5D-8AE8-46DB-A858-533CA6B90FD1}" type="slidenum">
              <a:rPr lang="en-US" smtClean="0"/>
              <a:t>3</a:t>
            </a:fld>
            <a:endParaRPr lang="en-US"/>
          </a:p>
        </p:txBody>
      </p:sp>
    </p:spTree>
    <p:extLst>
      <p:ext uri="{BB962C8B-B14F-4D97-AF65-F5344CB8AC3E}">
        <p14:creationId xmlns:p14="http://schemas.microsoft.com/office/powerpoint/2010/main" val="33476286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584863" y="0"/>
            <a:ext cx="4447309" cy="1303177"/>
          </a:xfrm>
        </p:spPr>
        <p:txBody>
          <a:bodyPr vert="horz" lIns="91440" tIns="45720" rIns="91440" bIns="45720" rtlCol="0" anchor="ctr">
            <a:normAutofit/>
          </a:bodyPr>
          <a:lstStyle/>
          <a:p>
            <a:pPr algn="ctr"/>
            <a:r>
              <a:rPr lang="en-US" dirty="0" smtClean="0"/>
              <a:t>D3Graph</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3"/>
            <a:ext cx="8526978" cy="5649537"/>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dirty="0" smtClean="0"/>
              <a:t>The </a:t>
            </a:r>
            <a:r>
              <a:rPr lang="en-US" sz="2200" b="1" dirty="0">
                <a:solidFill>
                  <a:srgbClr val="0070C0"/>
                </a:solidFill>
              </a:rPr>
              <a:t>d3graph</a:t>
            </a:r>
            <a:r>
              <a:rPr lang="en-US" sz="2200" dirty="0">
                <a:solidFill>
                  <a:srgbClr val="0070C0"/>
                </a:solidFill>
              </a:rPr>
              <a:t> </a:t>
            </a:r>
            <a:r>
              <a:rPr lang="en-US" sz="2200" dirty="0"/>
              <a:t>library is a </a:t>
            </a:r>
            <a:r>
              <a:rPr lang="en-US" sz="2200" b="1" dirty="0">
                <a:solidFill>
                  <a:srgbClr val="0070C0"/>
                </a:solidFill>
              </a:rPr>
              <a:t>Python library</a:t>
            </a:r>
            <a:r>
              <a:rPr lang="en-US" sz="2200" dirty="0"/>
              <a:t> that is </a:t>
            </a:r>
            <a:r>
              <a:rPr lang="en-US" sz="2200" b="1" dirty="0">
                <a:solidFill>
                  <a:srgbClr val="0070C0"/>
                </a:solidFill>
              </a:rPr>
              <a:t>built on D3</a:t>
            </a:r>
            <a:r>
              <a:rPr lang="en-US" sz="2200" dirty="0"/>
              <a:t> and creates a stand-alone, and interactive force-directed network graph. </a:t>
            </a:r>
            <a:endParaRPr lang="en-US" sz="2200" dirty="0" smtClean="0"/>
          </a:p>
          <a:p>
            <a:pPr marL="285750" indent="-228600" algn="just">
              <a:lnSpc>
                <a:spcPct val="120000"/>
              </a:lnSpc>
              <a:spcAft>
                <a:spcPts val="600"/>
              </a:spcAft>
              <a:buFont typeface="Arial" panose="020B0604020202020204" pitchFamily="34" charset="0"/>
              <a:buChar char="•"/>
            </a:pPr>
            <a:r>
              <a:rPr lang="en-US" sz="2200" dirty="0" smtClean="0"/>
              <a:t>The </a:t>
            </a:r>
            <a:r>
              <a:rPr lang="en-US" sz="2200" b="1" dirty="0">
                <a:solidFill>
                  <a:srgbClr val="0070C0"/>
                </a:solidFill>
              </a:rPr>
              <a:t>input data is an adjacency matrix</a:t>
            </a:r>
            <a:r>
              <a:rPr lang="en-US" sz="2200" dirty="0"/>
              <a:t> for which the columns and indexes are the nodes and the elements with a value of one or larger are considered to be an edge. </a:t>
            </a:r>
            <a:endParaRPr lang="en-US" sz="2200" dirty="0" smtClean="0"/>
          </a:p>
          <a:p>
            <a:pPr marL="285750" indent="-228600" algn="just">
              <a:lnSpc>
                <a:spcPct val="120000"/>
              </a:lnSpc>
              <a:spcAft>
                <a:spcPts val="600"/>
              </a:spcAft>
              <a:buFont typeface="Arial" panose="020B0604020202020204" pitchFamily="34" charset="0"/>
              <a:buChar char="•"/>
            </a:pPr>
            <a:r>
              <a:rPr lang="en-US" sz="2200" dirty="0" smtClean="0"/>
              <a:t>The </a:t>
            </a:r>
            <a:r>
              <a:rPr lang="en-US" sz="2200" b="1" dirty="0">
                <a:solidFill>
                  <a:srgbClr val="0070C0"/>
                </a:solidFill>
              </a:rPr>
              <a:t>output is a single HTML file</a:t>
            </a:r>
            <a:r>
              <a:rPr lang="en-US" sz="2200" dirty="0"/>
              <a:t> that contains the interactive force-directed graph. </a:t>
            </a:r>
            <a:endParaRPr lang="en-US" sz="2200" dirty="0" smtClean="0"/>
          </a:p>
          <a:p>
            <a:pPr marL="285750" indent="-228600" algn="just">
              <a:lnSpc>
                <a:spcPct val="120000"/>
              </a:lnSpc>
              <a:spcAft>
                <a:spcPts val="600"/>
              </a:spcAft>
              <a:buFont typeface="Arial" panose="020B0604020202020204" pitchFamily="34" charset="0"/>
              <a:buChar char="•"/>
            </a:pPr>
            <a:r>
              <a:rPr lang="en-US" sz="2200" dirty="0" smtClean="0"/>
              <a:t>D3graph features:- A </a:t>
            </a:r>
            <a:r>
              <a:rPr lang="en-US" sz="2200" b="1" dirty="0">
                <a:solidFill>
                  <a:srgbClr val="0070C0"/>
                </a:solidFill>
              </a:rPr>
              <a:t>slider</a:t>
            </a:r>
            <a:r>
              <a:rPr lang="en-US" sz="2200" dirty="0">
                <a:solidFill>
                  <a:srgbClr val="0070C0"/>
                </a:solidFill>
              </a:rPr>
              <a:t> </a:t>
            </a:r>
            <a:r>
              <a:rPr lang="en-US" sz="2200" dirty="0"/>
              <a:t>that can break the edges of the network based on the edge value, </a:t>
            </a:r>
            <a:r>
              <a:rPr lang="en-US" sz="2200" b="1" dirty="0">
                <a:solidFill>
                  <a:srgbClr val="0070C0"/>
                </a:solidFill>
              </a:rPr>
              <a:t>a double click on a node will highlight the node</a:t>
            </a:r>
            <a:r>
              <a:rPr lang="en-US" sz="2200" dirty="0"/>
              <a:t> and its connected edges and many more options to </a:t>
            </a:r>
            <a:r>
              <a:rPr lang="en-US" sz="2200" b="1" dirty="0">
                <a:solidFill>
                  <a:srgbClr val="0070C0"/>
                </a:solidFill>
              </a:rPr>
              <a:t>customize the network based on the edge and node properties</a:t>
            </a:r>
            <a:r>
              <a:rPr lang="en-US" sz="2200" dirty="0"/>
              <a:t>.</a:t>
            </a:r>
            <a:endParaRPr lang="en-US" sz="2200" dirty="0"/>
          </a:p>
          <a:p>
            <a:pPr marL="285750" indent="-228600">
              <a:lnSpc>
                <a:spcPct val="90000"/>
              </a:lnSpc>
              <a:spcAft>
                <a:spcPts val="600"/>
              </a:spcAft>
              <a:buFont typeface="Arial" panose="020B0604020202020204" pitchFamily="34" charset="0"/>
              <a:buChar char="•"/>
            </a:pP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4</a:t>
            </a:fld>
            <a:endParaRPr lang="en-US" dirty="0"/>
          </a:p>
        </p:txBody>
      </p:sp>
      <p:pic>
        <p:nvPicPr>
          <p:cNvPr id="7" name="Picture 6"/>
          <p:cNvPicPr>
            <a:picLocks noChangeAspect="1"/>
          </p:cNvPicPr>
          <p:nvPr/>
        </p:nvPicPr>
        <p:blipFill>
          <a:blip r:embed="rId4"/>
          <a:stretch>
            <a:fillRect/>
          </a:stretch>
        </p:blipFill>
        <p:spPr>
          <a:xfrm>
            <a:off x="8630887" y="1218121"/>
            <a:ext cx="3206436" cy="4828349"/>
          </a:xfrm>
          <a:prstGeom prst="rect">
            <a:avLst/>
          </a:prstGeom>
          <a:blipFill dpi="0" rotWithShape="1">
            <a:blip r:embed="rId5">
              <a:alphaModFix amt="25000"/>
            </a:blip>
            <a:srcRect/>
            <a:tile tx="0" ty="0" sx="100000" sy="100000" flip="none" algn="tl"/>
          </a:blipFill>
        </p:spPr>
      </p:pic>
    </p:spTree>
    <p:extLst>
      <p:ext uri="{BB962C8B-B14F-4D97-AF65-F5344CB8AC3E}">
        <p14:creationId xmlns:p14="http://schemas.microsoft.com/office/powerpoint/2010/main" val="1692123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372023" y="-64275"/>
            <a:ext cx="5753447" cy="1303177"/>
          </a:xfrm>
        </p:spPr>
        <p:txBody>
          <a:bodyPr vert="horz" lIns="91440" tIns="45720" rIns="91440" bIns="45720" rtlCol="0" anchor="ctr">
            <a:normAutofit/>
          </a:bodyPr>
          <a:lstStyle/>
          <a:p>
            <a:pPr algn="ctr"/>
            <a:r>
              <a:rPr lang="en-US" dirty="0" smtClean="0"/>
              <a:t>D3Graph - Example</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4"/>
            <a:ext cx="8526978" cy="2992582"/>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dirty="0" smtClean="0"/>
              <a:t>As an example, I have explain the following scenario</a:t>
            </a:r>
          </a:p>
          <a:p>
            <a:pPr marL="285750" indent="-228600" algn="just">
              <a:lnSpc>
                <a:spcPct val="120000"/>
              </a:lnSpc>
              <a:spcAft>
                <a:spcPts val="600"/>
              </a:spcAft>
              <a:buFont typeface="Arial" panose="020B0604020202020204" pitchFamily="34" charset="0"/>
              <a:buChar char="•"/>
            </a:pPr>
            <a:r>
              <a:rPr lang="en-US" sz="2200" b="1" dirty="0" smtClean="0">
                <a:solidFill>
                  <a:srgbClr val="0070C0"/>
                </a:solidFill>
              </a:rPr>
              <a:t>Number of incidents on specific date in a specific address</a:t>
            </a:r>
            <a:endParaRPr lang="en-US" sz="2200" b="1" dirty="0">
              <a:solidFill>
                <a:srgbClr val="0070C0"/>
              </a:solidFill>
            </a:endParaRPr>
          </a:p>
          <a:p>
            <a:pPr marL="285750" indent="-228600">
              <a:lnSpc>
                <a:spcPct val="90000"/>
              </a:lnSpc>
              <a:spcAft>
                <a:spcPts val="600"/>
              </a:spcAft>
              <a:buFont typeface="Arial" panose="020B0604020202020204" pitchFamily="34" charset="0"/>
              <a:buChar char="•"/>
            </a:pPr>
            <a:r>
              <a:rPr lang="en-US" sz="2200" dirty="0" smtClean="0"/>
              <a:t>First Calculate the Number of incidents on a specific day</a:t>
            </a:r>
          </a:p>
          <a:p>
            <a:pPr marL="285750" indent="-228600">
              <a:lnSpc>
                <a:spcPct val="90000"/>
              </a:lnSpc>
              <a:spcAft>
                <a:spcPts val="600"/>
              </a:spcAft>
              <a:buFont typeface="Arial" panose="020B0604020202020204" pitchFamily="34" charset="0"/>
              <a:buChar char="•"/>
            </a:pPr>
            <a:r>
              <a:rPr lang="en-US" sz="2200" dirty="0" smtClean="0"/>
              <a:t>Create Matrix of Incident Date and Address</a:t>
            </a:r>
          </a:p>
          <a:p>
            <a:pPr marL="285750" indent="-228600">
              <a:lnSpc>
                <a:spcPct val="90000"/>
              </a:lnSpc>
              <a:spcAft>
                <a:spcPts val="600"/>
              </a:spcAft>
              <a:buFont typeface="Arial" panose="020B0604020202020204" pitchFamily="34" charset="0"/>
              <a:buChar char="•"/>
            </a:pPr>
            <a:r>
              <a:rPr lang="en-US" sz="2200" dirty="0" smtClean="0"/>
              <a:t>Create Graph of these</a:t>
            </a: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5</a:t>
            </a:fld>
            <a:endParaRPr lang="en-US" dirty="0"/>
          </a:p>
        </p:txBody>
      </p:sp>
      <p:pic>
        <p:nvPicPr>
          <p:cNvPr id="4" name="Picture 3"/>
          <p:cNvPicPr>
            <a:picLocks noChangeAspect="1"/>
          </p:cNvPicPr>
          <p:nvPr/>
        </p:nvPicPr>
        <p:blipFill>
          <a:blip r:embed="rId4"/>
          <a:stretch>
            <a:fillRect/>
          </a:stretch>
        </p:blipFill>
        <p:spPr>
          <a:xfrm>
            <a:off x="8734796" y="1417477"/>
            <a:ext cx="3095625" cy="3684459"/>
          </a:xfrm>
          <a:prstGeom prst="rect">
            <a:avLst/>
          </a:prstGeom>
        </p:spPr>
      </p:pic>
      <p:pic>
        <p:nvPicPr>
          <p:cNvPr id="8" name="Picture 7"/>
          <p:cNvPicPr>
            <a:picLocks noChangeAspect="1"/>
          </p:cNvPicPr>
          <p:nvPr/>
        </p:nvPicPr>
        <p:blipFill>
          <a:blip r:embed="rId5"/>
          <a:stretch>
            <a:fillRect/>
          </a:stretch>
        </p:blipFill>
        <p:spPr>
          <a:xfrm>
            <a:off x="1707028" y="3731084"/>
            <a:ext cx="6448178" cy="2727615"/>
          </a:xfrm>
          <a:prstGeom prst="rect">
            <a:avLst/>
          </a:prstGeom>
        </p:spPr>
      </p:pic>
      <p:sp>
        <p:nvSpPr>
          <p:cNvPr id="12" name="TextBox 11">
            <a:extLst>
              <a:ext uri="{FF2B5EF4-FFF2-40B4-BE49-F238E27FC236}">
                <a16:creationId xmlns="" xmlns:a16="http://schemas.microsoft.com/office/drawing/2014/main" id="{E9CA5389-6720-42C9-871C-649B8C4BFD38}"/>
              </a:ext>
            </a:extLst>
          </p:cNvPr>
          <p:cNvSpPr txBox="1"/>
          <p:nvPr/>
        </p:nvSpPr>
        <p:spPr>
          <a:xfrm>
            <a:off x="3608119" y="3497257"/>
            <a:ext cx="1518557" cy="617894"/>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b="1" dirty="0" smtClean="0">
                <a:solidFill>
                  <a:srgbClr val="FF0000"/>
                </a:solidFill>
              </a:rPr>
              <a:t>Address</a:t>
            </a:r>
            <a:endParaRPr lang="en-US" sz="2200" b="1" dirty="0">
              <a:solidFill>
                <a:srgbClr val="FF0000"/>
              </a:solidFill>
            </a:endParaRPr>
          </a:p>
        </p:txBody>
      </p:sp>
      <p:sp>
        <p:nvSpPr>
          <p:cNvPr id="13" name="TextBox 12">
            <a:extLst>
              <a:ext uri="{FF2B5EF4-FFF2-40B4-BE49-F238E27FC236}">
                <a16:creationId xmlns="" xmlns:a16="http://schemas.microsoft.com/office/drawing/2014/main" id="{E9CA5389-6720-42C9-871C-649B8C4BFD38}"/>
              </a:ext>
            </a:extLst>
          </p:cNvPr>
          <p:cNvSpPr txBox="1"/>
          <p:nvPr/>
        </p:nvSpPr>
        <p:spPr>
          <a:xfrm>
            <a:off x="3962400" y="4669031"/>
            <a:ext cx="1518557" cy="617894"/>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b="1" dirty="0" smtClean="0">
                <a:solidFill>
                  <a:srgbClr val="FF0000"/>
                </a:solidFill>
              </a:rPr>
              <a:t>Address</a:t>
            </a:r>
            <a:endParaRPr lang="en-US" sz="2200" b="1" dirty="0">
              <a:solidFill>
                <a:srgbClr val="FF0000"/>
              </a:solidFill>
            </a:endParaRPr>
          </a:p>
        </p:txBody>
      </p:sp>
      <p:sp>
        <p:nvSpPr>
          <p:cNvPr id="14" name="TextBox 13">
            <a:extLst>
              <a:ext uri="{FF2B5EF4-FFF2-40B4-BE49-F238E27FC236}">
                <a16:creationId xmlns="" xmlns:a16="http://schemas.microsoft.com/office/drawing/2014/main" id="{E9CA5389-6720-42C9-871C-649B8C4BFD38}"/>
              </a:ext>
            </a:extLst>
          </p:cNvPr>
          <p:cNvSpPr txBox="1"/>
          <p:nvPr/>
        </p:nvSpPr>
        <p:spPr>
          <a:xfrm>
            <a:off x="2269250" y="3472486"/>
            <a:ext cx="1518557" cy="617894"/>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b="1" dirty="0" smtClean="0">
                <a:solidFill>
                  <a:srgbClr val="FF0000"/>
                </a:solidFill>
              </a:rPr>
              <a:t>Address</a:t>
            </a:r>
            <a:endParaRPr lang="en-US" sz="2200" b="1" dirty="0">
              <a:solidFill>
                <a:srgbClr val="FF0000"/>
              </a:solidFill>
            </a:endParaRPr>
          </a:p>
        </p:txBody>
      </p:sp>
      <p:sp>
        <p:nvSpPr>
          <p:cNvPr id="15" name="TextBox 14">
            <a:extLst>
              <a:ext uri="{FF2B5EF4-FFF2-40B4-BE49-F238E27FC236}">
                <a16:creationId xmlns="" xmlns:a16="http://schemas.microsoft.com/office/drawing/2014/main" id="{E9CA5389-6720-42C9-871C-649B8C4BFD38}"/>
              </a:ext>
            </a:extLst>
          </p:cNvPr>
          <p:cNvSpPr txBox="1"/>
          <p:nvPr/>
        </p:nvSpPr>
        <p:spPr>
          <a:xfrm>
            <a:off x="1793174" y="4622582"/>
            <a:ext cx="1125507" cy="617894"/>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b="1" dirty="0" smtClean="0">
                <a:solidFill>
                  <a:srgbClr val="FF0000"/>
                </a:solidFill>
              </a:rPr>
              <a:t>Date</a:t>
            </a:r>
            <a:endParaRPr lang="en-US" sz="2200" b="1" dirty="0">
              <a:solidFill>
                <a:srgbClr val="FF0000"/>
              </a:solidFill>
            </a:endParaRPr>
          </a:p>
        </p:txBody>
      </p:sp>
      <p:sp>
        <p:nvSpPr>
          <p:cNvPr id="16" name="TextBox 15">
            <a:extLst>
              <a:ext uri="{FF2B5EF4-FFF2-40B4-BE49-F238E27FC236}">
                <a16:creationId xmlns="" xmlns:a16="http://schemas.microsoft.com/office/drawing/2014/main" id="{E9CA5389-6720-42C9-871C-649B8C4BFD38}"/>
              </a:ext>
            </a:extLst>
          </p:cNvPr>
          <p:cNvSpPr txBox="1"/>
          <p:nvPr/>
        </p:nvSpPr>
        <p:spPr>
          <a:xfrm>
            <a:off x="3608119" y="6273372"/>
            <a:ext cx="8374084" cy="617894"/>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b="1" dirty="0" smtClean="0">
                <a:solidFill>
                  <a:srgbClr val="FF0000"/>
                </a:solidFill>
              </a:rPr>
              <a:t>This graph shows that 5 incidents occurs occurred on 12-04-2015 </a:t>
            </a:r>
            <a:endParaRPr lang="en-US" sz="2200" b="1" dirty="0">
              <a:solidFill>
                <a:srgbClr val="FF0000"/>
              </a:solidFill>
            </a:endParaRPr>
          </a:p>
        </p:txBody>
      </p:sp>
    </p:spTree>
    <p:extLst>
      <p:ext uri="{BB962C8B-B14F-4D97-AF65-F5344CB8AC3E}">
        <p14:creationId xmlns:p14="http://schemas.microsoft.com/office/powerpoint/2010/main" val="3017595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par>
                                <p:cTn id="18" presetID="22" presetClass="entr" presetSubtype="1"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up)">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Effect transition="in" filter="wipe(left)">
                                      <p:cBhvr>
                                        <p:cTn id="25" dur="500"/>
                                        <p:tgtEl>
                                          <p:spTgt spid="5">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5">
                                            <p:txEl>
                                              <p:pRg st="4" end="4"/>
                                            </p:txEl>
                                          </p:spTgt>
                                        </p:tgtEl>
                                        <p:attrNameLst>
                                          <p:attrName>style.visibility</p:attrName>
                                        </p:attrNameLst>
                                      </p:cBhvr>
                                      <p:to>
                                        <p:strVal val="visible"/>
                                      </p:to>
                                    </p:set>
                                    <p:animEffect transition="in" filter="wipe(left)">
                                      <p:cBhvr>
                                        <p:cTn id="30" dur="500"/>
                                        <p:tgtEl>
                                          <p:spTgt spid="5">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1" presetClass="entr" presetSubtype="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1000" fill="hold"/>
                                        <p:tgtEl>
                                          <p:spTgt spid="8"/>
                                        </p:tgtEl>
                                        <p:attrNameLst>
                                          <p:attrName>ppt_w</p:attrName>
                                        </p:attrNameLst>
                                      </p:cBhvr>
                                      <p:tavLst>
                                        <p:tav tm="0">
                                          <p:val>
                                            <p:fltVal val="0"/>
                                          </p:val>
                                        </p:tav>
                                        <p:tav tm="100000">
                                          <p:val>
                                            <p:strVal val="#ppt_w"/>
                                          </p:val>
                                        </p:tav>
                                      </p:tavLst>
                                    </p:anim>
                                    <p:anim calcmode="lin" valueType="num">
                                      <p:cBhvr>
                                        <p:cTn id="36" dur="1000" fill="hold"/>
                                        <p:tgtEl>
                                          <p:spTgt spid="8"/>
                                        </p:tgtEl>
                                        <p:attrNameLst>
                                          <p:attrName>ppt_h</p:attrName>
                                        </p:attrNameLst>
                                      </p:cBhvr>
                                      <p:tavLst>
                                        <p:tav tm="0">
                                          <p:val>
                                            <p:fltVal val="0"/>
                                          </p:val>
                                        </p:tav>
                                        <p:tav tm="100000">
                                          <p:val>
                                            <p:strVal val="#ppt_h"/>
                                          </p:val>
                                        </p:tav>
                                      </p:tavLst>
                                    </p:anim>
                                    <p:anim calcmode="lin" valueType="num">
                                      <p:cBhvr>
                                        <p:cTn id="37" dur="1000" fill="hold"/>
                                        <p:tgtEl>
                                          <p:spTgt spid="8"/>
                                        </p:tgtEl>
                                        <p:attrNameLst>
                                          <p:attrName>style.rotation</p:attrName>
                                        </p:attrNameLst>
                                      </p:cBhvr>
                                      <p:tavLst>
                                        <p:tav tm="0">
                                          <p:val>
                                            <p:fltVal val="90"/>
                                          </p:val>
                                        </p:tav>
                                        <p:tav tm="100000">
                                          <p:val>
                                            <p:fltVal val="0"/>
                                          </p:val>
                                        </p:tav>
                                      </p:tavLst>
                                    </p:anim>
                                    <p:animEffect transition="in" filter="fade">
                                      <p:cBhvr>
                                        <p:cTn id="38" dur="1000"/>
                                        <p:tgtEl>
                                          <p:spTgt spid="8"/>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nodeType="clickEffect">
                                  <p:stCondLst>
                                    <p:cond delay="0"/>
                                  </p:stCondLst>
                                  <p:childTnLst>
                                    <p:set>
                                      <p:cBhvr>
                                        <p:cTn id="42" dur="1" fill="hold">
                                          <p:stCondLst>
                                            <p:cond delay="0"/>
                                          </p:stCondLst>
                                        </p:cTn>
                                        <p:tgtEl>
                                          <p:spTgt spid="12">
                                            <p:txEl>
                                              <p:pRg st="0" end="0"/>
                                            </p:txEl>
                                          </p:spTgt>
                                        </p:tgtEl>
                                        <p:attrNameLst>
                                          <p:attrName>style.visibility</p:attrName>
                                        </p:attrNameLst>
                                      </p:cBhvr>
                                      <p:to>
                                        <p:strVal val="visible"/>
                                      </p:to>
                                    </p:set>
                                    <p:animEffect transition="in" filter="wipe(left)">
                                      <p:cBhvr>
                                        <p:cTn id="43" dur="500"/>
                                        <p:tgtEl>
                                          <p:spTgt spid="12">
                                            <p:txEl>
                                              <p:pRg st="0" end="0"/>
                                            </p:txEl>
                                          </p:spTgt>
                                        </p:tgtEl>
                                      </p:cBhvr>
                                    </p:animEffect>
                                  </p:childTnLst>
                                </p:cTn>
                              </p:par>
                              <p:par>
                                <p:cTn id="44" presetID="22" presetClass="entr" presetSubtype="8" fill="hold" nodeType="withEffect">
                                  <p:stCondLst>
                                    <p:cond delay="0"/>
                                  </p:stCondLst>
                                  <p:childTnLst>
                                    <p:set>
                                      <p:cBhvr>
                                        <p:cTn id="45" dur="1" fill="hold">
                                          <p:stCondLst>
                                            <p:cond delay="0"/>
                                          </p:stCondLst>
                                        </p:cTn>
                                        <p:tgtEl>
                                          <p:spTgt spid="13">
                                            <p:txEl>
                                              <p:pRg st="0" end="0"/>
                                            </p:txEl>
                                          </p:spTgt>
                                        </p:tgtEl>
                                        <p:attrNameLst>
                                          <p:attrName>style.visibility</p:attrName>
                                        </p:attrNameLst>
                                      </p:cBhvr>
                                      <p:to>
                                        <p:strVal val="visible"/>
                                      </p:to>
                                    </p:set>
                                    <p:animEffect transition="in" filter="wipe(left)">
                                      <p:cBhvr>
                                        <p:cTn id="46" dur="500"/>
                                        <p:tgtEl>
                                          <p:spTgt spid="13">
                                            <p:txEl>
                                              <p:pRg st="0" end="0"/>
                                            </p:txEl>
                                          </p:spTgt>
                                        </p:tgtEl>
                                      </p:cBhvr>
                                    </p:animEffect>
                                  </p:childTnLst>
                                </p:cTn>
                              </p:par>
                              <p:par>
                                <p:cTn id="47" presetID="22" presetClass="entr" presetSubtype="8" fill="hold" nodeType="withEffect">
                                  <p:stCondLst>
                                    <p:cond delay="0"/>
                                  </p:stCondLst>
                                  <p:childTnLst>
                                    <p:set>
                                      <p:cBhvr>
                                        <p:cTn id="48" dur="1" fill="hold">
                                          <p:stCondLst>
                                            <p:cond delay="0"/>
                                          </p:stCondLst>
                                        </p:cTn>
                                        <p:tgtEl>
                                          <p:spTgt spid="14">
                                            <p:txEl>
                                              <p:pRg st="0" end="0"/>
                                            </p:txEl>
                                          </p:spTgt>
                                        </p:tgtEl>
                                        <p:attrNameLst>
                                          <p:attrName>style.visibility</p:attrName>
                                        </p:attrNameLst>
                                      </p:cBhvr>
                                      <p:to>
                                        <p:strVal val="visible"/>
                                      </p:to>
                                    </p:set>
                                    <p:animEffect transition="in" filter="wipe(left)">
                                      <p:cBhvr>
                                        <p:cTn id="49" dur="500"/>
                                        <p:tgtEl>
                                          <p:spTgt spid="14">
                                            <p:txEl>
                                              <p:pRg st="0" end="0"/>
                                            </p:txEl>
                                          </p:spTgt>
                                        </p:tgtEl>
                                      </p:cBhvr>
                                    </p:animEffect>
                                  </p:childTnLst>
                                </p:cTn>
                              </p:par>
                              <p:par>
                                <p:cTn id="50" presetID="22" presetClass="entr" presetSubtype="8" fill="hold" nodeType="withEffect">
                                  <p:stCondLst>
                                    <p:cond delay="0"/>
                                  </p:stCondLst>
                                  <p:childTnLst>
                                    <p:set>
                                      <p:cBhvr>
                                        <p:cTn id="51" dur="1" fill="hold">
                                          <p:stCondLst>
                                            <p:cond delay="0"/>
                                          </p:stCondLst>
                                        </p:cTn>
                                        <p:tgtEl>
                                          <p:spTgt spid="15">
                                            <p:txEl>
                                              <p:pRg st="0" end="0"/>
                                            </p:txEl>
                                          </p:spTgt>
                                        </p:tgtEl>
                                        <p:attrNameLst>
                                          <p:attrName>style.visibility</p:attrName>
                                        </p:attrNameLst>
                                      </p:cBhvr>
                                      <p:to>
                                        <p:strVal val="visible"/>
                                      </p:to>
                                    </p:set>
                                    <p:animEffect transition="in" filter="wipe(left)">
                                      <p:cBhvr>
                                        <p:cTn id="52" dur="500"/>
                                        <p:tgtEl>
                                          <p:spTgt spid="15">
                                            <p:txEl>
                                              <p:pRg st="0" end="0"/>
                                            </p:txEl>
                                          </p:spTgt>
                                        </p:tgtEl>
                                      </p:cBhvr>
                                    </p:animEffect>
                                  </p:childTnLst>
                                </p:cTn>
                              </p:par>
                              <p:par>
                                <p:cTn id="53" presetID="22" presetClass="entr" presetSubtype="8" fill="hold" nodeType="withEffect">
                                  <p:stCondLst>
                                    <p:cond delay="0"/>
                                  </p:stCondLst>
                                  <p:childTnLst>
                                    <p:set>
                                      <p:cBhvr>
                                        <p:cTn id="54" dur="1" fill="hold">
                                          <p:stCondLst>
                                            <p:cond delay="0"/>
                                          </p:stCondLst>
                                        </p:cTn>
                                        <p:tgtEl>
                                          <p:spTgt spid="16">
                                            <p:txEl>
                                              <p:pRg st="0" end="0"/>
                                            </p:txEl>
                                          </p:spTgt>
                                        </p:tgtEl>
                                        <p:attrNameLst>
                                          <p:attrName>style.visibility</p:attrName>
                                        </p:attrNameLst>
                                      </p:cBhvr>
                                      <p:to>
                                        <p:strVal val="visible"/>
                                      </p:to>
                                    </p:set>
                                    <p:animEffect transition="in" filter="wipe(left)">
                                      <p:cBhvr>
                                        <p:cTn id="55"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372023" y="-64275"/>
            <a:ext cx="5753447" cy="1303177"/>
          </a:xfrm>
        </p:spPr>
        <p:txBody>
          <a:bodyPr vert="horz" lIns="91440" tIns="45720" rIns="91440" bIns="45720" rtlCol="0" anchor="ctr">
            <a:normAutofit/>
          </a:bodyPr>
          <a:lstStyle/>
          <a:p>
            <a:pPr algn="ctr"/>
            <a:r>
              <a:rPr lang="en-US" dirty="0" smtClean="0"/>
              <a:t>D3Graph - Example</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0"/>
            <a:ext cx="5156860" cy="5553921"/>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dirty="0" smtClean="0"/>
              <a:t>I took 1000 data records (incidents)</a:t>
            </a:r>
          </a:p>
          <a:p>
            <a:pPr marL="285750" indent="-228600" algn="just">
              <a:lnSpc>
                <a:spcPct val="120000"/>
              </a:lnSpc>
              <a:spcAft>
                <a:spcPts val="600"/>
              </a:spcAft>
              <a:buFont typeface="Arial" panose="020B0604020202020204" pitchFamily="34" charset="0"/>
              <a:buChar char="•"/>
            </a:pPr>
            <a:r>
              <a:rPr lang="en-US" sz="2200" dirty="0" smtClean="0"/>
              <a:t>Apply D3graph on data</a:t>
            </a:r>
          </a:p>
          <a:p>
            <a:pPr marL="285750" indent="-228600" algn="just">
              <a:lnSpc>
                <a:spcPct val="120000"/>
              </a:lnSpc>
              <a:spcAft>
                <a:spcPts val="600"/>
              </a:spcAft>
              <a:buFont typeface="Arial" panose="020B0604020202020204" pitchFamily="34" charset="0"/>
              <a:buChar char="•"/>
            </a:pPr>
            <a:r>
              <a:rPr lang="en-US" sz="2200" dirty="0" smtClean="0"/>
              <a:t>And the result is</a:t>
            </a:r>
          </a:p>
          <a:p>
            <a:pPr marL="285750" indent="-228600" algn="just">
              <a:lnSpc>
                <a:spcPct val="120000"/>
              </a:lnSpc>
              <a:spcAft>
                <a:spcPts val="600"/>
              </a:spcAft>
              <a:buFont typeface="Arial" panose="020B0604020202020204" pitchFamily="34" charset="0"/>
              <a:buChar char="•"/>
            </a:pPr>
            <a:r>
              <a:rPr lang="en-US" sz="2200" dirty="0" smtClean="0"/>
              <a:t>This is a place where two incident occurred on different dates</a:t>
            </a:r>
          </a:p>
          <a:p>
            <a:pPr marL="285750" indent="-228600" algn="just">
              <a:lnSpc>
                <a:spcPct val="120000"/>
              </a:lnSpc>
              <a:spcAft>
                <a:spcPts val="600"/>
              </a:spcAft>
              <a:buFont typeface="Arial" panose="020B0604020202020204" pitchFamily="34" charset="0"/>
              <a:buChar char="•"/>
            </a:pPr>
            <a:r>
              <a:rPr lang="en-US" sz="2200" dirty="0" smtClean="0"/>
              <a:t>There is a slider which control the edges</a:t>
            </a:r>
          </a:p>
          <a:p>
            <a:pPr marL="285750" indent="-228600" algn="just">
              <a:lnSpc>
                <a:spcPct val="120000"/>
              </a:lnSpc>
              <a:spcAft>
                <a:spcPts val="600"/>
              </a:spcAft>
              <a:buFont typeface="Arial" panose="020B0604020202020204" pitchFamily="34" charset="0"/>
              <a:buChar char="•"/>
            </a:pPr>
            <a:endParaRPr lang="en-US" sz="2200" dirty="0"/>
          </a:p>
          <a:p>
            <a:pPr marL="285750" indent="-228600" algn="just">
              <a:lnSpc>
                <a:spcPct val="120000"/>
              </a:lnSpc>
              <a:spcAft>
                <a:spcPts val="600"/>
              </a:spcAft>
              <a:buFont typeface="Arial" panose="020B0604020202020204" pitchFamily="34" charset="0"/>
              <a:buChar char="•"/>
            </a:pPr>
            <a:r>
              <a:rPr lang="en-US" sz="2200" dirty="0" smtClean="0"/>
              <a:t>Lets analyze the relations at different thresholds – if threshold is 40, means show only dates, where 40 or more incidents occurred</a:t>
            </a: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6</a:t>
            </a:fld>
            <a:endParaRPr lang="en-US" dirty="0"/>
          </a:p>
        </p:txBody>
      </p:sp>
      <p:pic>
        <p:nvPicPr>
          <p:cNvPr id="11" name="Picture 10"/>
          <p:cNvPicPr>
            <a:picLocks noChangeAspect="1"/>
          </p:cNvPicPr>
          <p:nvPr/>
        </p:nvPicPr>
        <p:blipFill>
          <a:blip r:embed="rId4"/>
          <a:stretch>
            <a:fillRect/>
          </a:stretch>
        </p:blipFill>
        <p:spPr>
          <a:xfrm>
            <a:off x="5613367" y="1228057"/>
            <a:ext cx="6038850" cy="5276850"/>
          </a:xfrm>
          <a:prstGeom prst="rect">
            <a:avLst/>
          </a:prstGeom>
        </p:spPr>
      </p:pic>
      <p:sp>
        <p:nvSpPr>
          <p:cNvPr id="17" name="Oval 16"/>
          <p:cNvSpPr/>
          <p:nvPr/>
        </p:nvSpPr>
        <p:spPr>
          <a:xfrm>
            <a:off x="7742712" y="2553195"/>
            <a:ext cx="1382758" cy="131328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pic>
        <p:nvPicPr>
          <p:cNvPr id="18" name="Picture 17"/>
          <p:cNvPicPr>
            <a:picLocks noChangeAspect="1"/>
          </p:cNvPicPr>
          <p:nvPr/>
        </p:nvPicPr>
        <p:blipFill>
          <a:blip r:embed="rId5"/>
          <a:stretch>
            <a:fillRect/>
          </a:stretch>
        </p:blipFill>
        <p:spPr>
          <a:xfrm>
            <a:off x="5350749" y="1303177"/>
            <a:ext cx="6564086" cy="5196315"/>
          </a:xfrm>
          <a:prstGeom prst="rect">
            <a:avLst/>
          </a:prstGeom>
        </p:spPr>
      </p:pic>
      <p:sp>
        <p:nvSpPr>
          <p:cNvPr id="21" name="Oval 20"/>
          <p:cNvSpPr/>
          <p:nvPr/>
        </p:nvSpPr>
        <p:spPr>
          <a:xfrm>
            <a:off x="7571917" y="3376878"/>
            <a:ext cx="1382758" cy="131328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pic>
        <p:nvPicPr>
          <p:cNvPr id="19" name="Picture 18"/>
          <p:cNvPicPr>
            <a:picLocks noChangeAspect="1"/>
          </p:cNvPicPr>
          <p:nvPr/>
        </p:nvPicPr>
        <p:blipFill>
          <a:blip r:embed="rId6"/>
          <a:stretch>
            <a:fillRect/>
          </a:stretch>
        </p:blipFill>
        <p:spPr>
          <a:xfrm>
            <a:off x="352846" y="4033521"/>
            <a:ext cx="3419475" cy="561975"/>
          </a:xfrm>
          <a:prstGeom prst="rect">
            <a:avLst/>
          </a:prstGeom>
        </p:spPr>
      </p:pic>
    </p:spTree>
    <p:extLst>
      <p:ext uri="{BB962C8B-B14F-4D97-AF65-F5344CB8AC3E}">
        <p14:creationId xmlns:p14="http://schemas.microsoft.com/office/powerpoint/2010/main" val="6204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1"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1000" fill="hold"/>
                                        <p:tgtEl>
                                          <p:spTgt spid="11"/>
                                        </p:tgtEl>
                                        <p:attrNameLst>
                                          <p:attrName>ppt_w</p:attrName>
                                        </p:attrNameLst>
                                      </p:cBhvr>
                                      <p:tavLst>
                                        <p:tav tm="0">
                                          <p:val>
                                            <p:fltVal val="0"/>
                                          </p:val>
                                        </p:tav>
                                        <p:tav tm="100000">
                                          <p:val>
                                            <p:strVal val="#ppt_w"/>
                                          </p:val>
                                        </p:tav>
                                      </p:tavLst>
                                    </p:anim>
                                    <p:anim calcmode="lin" valueType="num">
                                      <p:cBhvr>
                                        <p:cTn id="23" dur="1000" fill="hold"/>
                                        <p:tgtEl>
                                          <p:spTgt spid="11"/>
                                        </p:tgtEl>
                                        <p:attrNameLst>
                                          <p:attrName>ppt_h</p:attrName>
                                        </p:attrNameLst>
                                      </p:cBhvr>
                                      <p:tavLst>
                                        <p:tav tm="0">
                                          <p:val>
                                            <p:fltVal val="0"/>
                                          </p:val>
                                        </p:tav>
                                        <p:tav tm="100000">
                                          <p:val>
                                            <p:strVal val="#ppt_h"/>
                                          </p:val>
                                        </p:tav>
                                      </p:tavLst>
                                    </p:anim>
                                    <p:anim calcmode="lin" valueType="num">
                                      <p:cBhvr>
                                        <p:cTn id="24" dur="1000" fill="hold"/>
                                        <p:tgtEl>
                                          <p:spTgt spid="11"/>
                                        </p:tgtEl>
                                        <p:attrNameLst>
                                          <p:attrName>style.rotation</p:attrName>
                                        </p:attrNameLst>
                                      </p:cBhvr>
                                      <p:tavLst>
                                        <p:tav tm="0">
                                          <p:val>
                                            <p:fltVal val="90"/>
                                          </p:val>
                                        </p:tav>
                                        <p:tav tm="100000">
                                          <p:val>
                                            <p:fltVal val="0"/>
                                          </p:val>
                                        </p:tav>
                                      </p:tavLst>
                                    </p:anim>
                                    <p:animEffect transition="in" filter="fade">
                                      <p:cBhvr>
                                        <p:cTn id="25" dur="10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31" presetClass="entr" presetSubtype="0" fill="hold" grpId="0" nodeType="click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p:cTn id="30" dur="1000" fill="hold"/>
                                        <p:tgtEl>
                                          <p:spTgt spid="17"/>
                                        </p:tgtEl>
                                        <p:attrNameLst>
                                          <p:attrName>ppt_w</p:attrName>
                                        </p:attrNameLst>
                                      </p:cBhvr>
                                      <p:tavLst>
                                        <p:tav tm="0">
                                          <p:val>
                                            <p:fltVal val="0"/>
                                          </p:val>
                                        </p:tav>
                                        <p:tav tm="100000">
                                          <p:val>
                                            <p:strVal val="#ppt_w"/>
                                          </p:val>
                                        </p:tav>
                                      </p:tavLst>
                                    </p:anim>
                                    <p:anim calcmode="lin" valueType="num">
                                      <p:cBhvr>
                                        <p:cTn id="31" dur="1000" fill="hold"/>
                                        <p:tgtEl>
                                          <p:spTgt spid="17"/>
                                        </p:tgtEl>
                                        <p:attrNameLst>
                                          <p:attrName>ppt_h</p:attrName>
                                        </p:attrNameLst>
                                      </p:cBhvr>
                                      <p:tavLst>
                                        <p:tav tm="0">
                                          <p:val>
                                            <p:fltVal val="0"/>
                                          </p:val>
                                        </p:tav>
                                        <p:tav tm="100000">
                                          <p:val>
                                            <p:strVal val="#ppt_h"/>
                                          </p:val>
                                        </p:tav>
                                      </p:tavLst>
                                    </p:anim>
                                    <p:anim calcmode="lin" valueType="num">
                                      <p:cBhvr>
                                        <p:cTn id="32" dur="1000" fill="hold"/>
                                        <p:tgtEl>
                                          <p:spTgt spid="17"/>
                                        </p:tgtEl>
                                        <p:attrNameLst>
                                          <p:attrName>style.rotation</p:attrName>
                                        </p:attrNameLst>
                                      </p:cBhvr>
                                      <p:tavLst>
                                        <p:tav tm="0">
                                          <p:val>
                                            <p:fltVal val="90"/>
                                          </p:val>
                                        </p:tav>
                                        <p:tav tm="100000">
                                          <p:val>
                                            <p:fltVal val="0"/>
                                          </p:val>
                                        </p:tav>
                                      </p:tavLst>
                                    </p:anim>
                                    <p:animEffect transition="in" filter="fade">
                                      <p:cBhvr>
                                        <p:cTn id="33" dur="10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31" presetClass="entr" presetSubtype="0" fill="hold" nodeType="clickEffect">
                                  <p:stCondLst>
                                    <p:cond delay="0"/>
                                  </p:stCondLst>
                                  <p:childTnLst>
                                    <p:set>
                                      <p:cBhvr>
                                        <p:cTn id="37" dur="1" fill="hold">
                                          <p:stCondLst>
                                            <p:cond delay="0"/>
                                          </p:stCondLst>
                                        </p:cTn>
                                        <p:tgtEl>
                                          <p:spTgt spid="18"/>
                                        </p:tgtEl>
                                        <p:attrNameLst>
                                          <p:attrName>style.visibility</p:attrName>
                                        </p:attrNameLst>
                                      </p:cBhvr>
                                      <p:to>
                                        <p:strVal val="visible"/>
                                      </p:to>
                                    </p:set>
                                    <p:anim calcmode="lin" valueType="num">
                                      <p:cBhvr>
                                        <p:cTn id="38" dur="1000" fill="hold"/>
                                        <p:tgtEl>
                                          <p:spTgt spid="18"/>
                                        </p:tgtEl>
                                        <p:attrNameLst>
                                          <p:attrName>ppt_w</p:attrName>
                                        </p:attrNameLst>
                                      </p:cBhvr>
                                      <p:tavLst>
                                        <p:tav tm="0">
                                          <p:val>
                                            <p:fltVal val="0"/>
                                          </p:val>
                                        </p:tav>
                                        <p:tav tm="100000">
                                          <p:val>
                                            <p:strVal val="#ppt_w"/>
                                          </p:val>
                                        </p:tav>
                                      </p:tavLst>
                                    </p:anim>
                                    <p:anim calcmode="lin" valueType="num">
                                      <p:cBhvr>
                                        <p:cTn id="39" dur="1000" fill="hold"/>
                                        <p:tgtEl>
                                          <p:spTgt spid="18"/>
                                        </p:tgtEl>
                                        <p:attrNameLst>
                                          <p:attrName>ppt_h</p:attrName>
                                        </p:attrNameLst>
                                      </p:cBhvr>
                                      <p:tavLst>
                                        <p:tav tm="0">
                                          <p:val>
                                            <p:fltVal val="0"/>
                                          </p:val>
                                        </p:tav>
                                        <p:tav tm="100000">
                                          <p:val>
                                            <p:strVal val="#ppt_h"/>
                                          </p:val>
                                        </p:tav>
                                      </p:tavLst>
                                    </p:anim>
                                    <p:anim calcmode="lin" valueType="num">
                                      <p:cBhvr>
                                        <p:cTn id="40" dur="1000" fill="hold"/>
                                        <p:tgtEl>
                                          <p:spTgt spid="18"/>
                                        </p:tgtEl>
                                        <p:attrNameLst>
                                          <p:attrName>style.rotation</p:attrName>
                                        </p:attrNameLst>
                                      </p:cBhvr>
                                      <p:tavLst>
                                        <p:tav tm="0">
                                          <p:val>
                                            <p:fltVal val="90"/>
                                          </p:val>
                                        </p:tav>
                                        <p:tav tm="100000">
                                          <p:val>
                                            <p:fltVal val="0"/>
                                          </p:val>
                                        </p:tav>
                                      </p:tavLst>
                                    </p:anim>
                                    <p:animEffect transition="in" filter="fade">
                                      <p:cBhvr>
                                        <p:cTn id="41" dur="1000"/>
                                        <p:tgtEl>
                                          <p:spTgt spid="18"/>
                                        </p:tgtEl>
                                      </p:cBhvr>
                                    </p:animEffect>
                                  </p:childTnLst>
                                </p:cTn>
                              </p:par>
                            </p:childTnLst>
                          </p:cTn>
                        </p:par>
                      </p:childTnLst>
                    </p:cTn>
                  </p:par>
                  <p:par>
                    <p:cTn id="42" fill="hold">
                      <p:stCondLst>
                        <p:cond delay="indefinite"/>
                      </p:stCondLst>
                      <p:childTnLst>
                        <p:par>
                          <p:cTn id="43" fill="hold">
                            <p:stCondLst>
                              <p:cond delay="0"/>
                            </p:stCondLst>
                            <p:childTnLst>
                              <p:par>
                                <p:cTn id="44" presetID="31" presetClass="entr" presetSubtype="0" fill="hold" grpId="0" nodeType="clickEffect">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cBhvr>
                                        <p:cTn id="46" dur="1000" fill="hold"/>
                                        <p:tgtEl>
                                          <p:spTgt spid="21"/>
                                        </p:tgtEl>
                                        <p:attrNameLst>
                                          <p:attrName>ppt_w</p:attrName>
                                        </p:attrNameLst>
                                      </p:cBhvr>
                                      <p:tavLst>
                                        <p:tav tm="0">
                                          <p:val>
                                            <p:fltVal val="0"/>
                                          </p:val>
                                        </p:tav>
                                        <p:tav tm="100000">
                                          <p:val>
                                            <p:strVal val="#ppt_w"/>
                                          </p:val>
                                        </p:tav>
                                      </p:tavLst>
                                    </p:anim>
                                    <p:anim calcmode="lin" valueType="num">
                                      <p:cBhvr>
                                        <p:cTn id="47" dur="1000" fill="hold"/>
                                        <p:tgtEl>
                                          <p:spTgt spid="21"/>
                                        </p:tgtEl>
                                        <p:attrNameLst>
                                          <p:attrName>ppt_h</p:attrName>
                                        </p:attrNameLst>
                                      </p:cBhvr>
                                      <p:tavLst>
                                        <p:tav tm="0">
                                          <p:val>
                                            <p:fltVal val="0"/>
                                          </p:val>
                                        </p:tav>
                                        <p:tav tm="100000">
                                          <p:val>
                                            <p:strVal val="#ppt_h"/>
                                          </p:val>
                                        </p:tav>
                                      </p:tavLst>
                                    </p:anim>
                                    <p:anim calcmode="lin" valueType="num">
                                      <p:cBhvr>
                                        <p:cTn id="48" dur="1000" fill="hold"/>
                                        <p:tgtEl>
                                          <p:spTgt spid="21"/>
                                        </p:tgtEl>
                                        <p:attrNameLst>
                                          <p:attrName>style.rotation</p:attrName>
                                        </p:attrNameLst>
                                      </p:cBhvr>
                                      <p:tavLst>
                                        <p:tav tm="0">
                                          <p:val>
                                            <p:fltVal val="90"/>
                                          </p:val>
                                        </p:tav>
                                        <p:tav tm="100000">
                                          <p:val>
                                            <p:fltVal val="0"/>
                                          </p:val>
                                        </p:tav>
                                      </p:tavLst>
                                    </p:anim>
                                    <p:animEffect transition="in" filter="fade">
                                      <p:cBhvr>
                                        <p:cTn id="49" dur="1000"/>
                                        <p:tgtEl>
                                          <p:spTgt spid="21"/>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nodeType="clickEffect">
                                  <p:stCondLst>
                                    <p:cond delay="0"/>
                                  </p:stCondLst>
                                  <p:childTnLst>
                                    <p:set>
                                      <p:cBhvr>
                                        <p:cTn id="53" dur="1" fill="hold">
                                          <p:stCondLst>
                                            <p:cond delay="0"/>
                                          </p:stCondLst>
                                        </p:cTn>
                                        <p:tgtEl>
                                          <p:spTgt spid="5">
                                            <p:txEl>
                                              <p:pRg st="3" end="3"/>
                                            </p:txEl>
                                          </p:spTgt>
                                        </p:tgtEl>
                                        <p:attrNameLst>
                                          <p:attrName>style.visibility</p:attrName>
                                        </p:attrNameLst>
                                      </p:cBhvr>
                                      <p:to>
                                        <p:strVal val="visible"/>
                                      </p:to>
                                    </p:set>
                                    <p:animEffect transition="in" filter="wipe(left)">
                                      <p:cBhvr>
                                        <p:cTn id="54" dur="500"/>
                                        <p:tgtEl>
                                          <p:spTgt spid="5">
                                            <p:txEl>
                                              <p:pRg st="3" end="3"/>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nodeType="clickEffect">
                                  <p:stCondLst>
                                    <p:cond delay="0"/>
                                  </p:stCondLst>
                                  <p:childTnLst>
                                    <p:set>
                                      <p:cBhvr>
                                        <p:cTn id="58" dur="1" fill="hold">
                                          <p:stCondLst>
                                            <p:cond delay="0"/>
                                          </p:stCondLst>
                                        </p:cTn>
                                        <p:tgtEl>
                                          <p:spTgt spid="5">
                                            <p:txEl>
                                              <p:pRg st="4" end="4"/>
                                            </p:txEl>
                                          </p:spTgt>
                                        </p:tgtEl>
                                        <p:attrNameLst>
                                          <p:attrName>style.visibility</p:attrName>
                                        </p:attrNameLst>
                                      </p:cBhvr>
                                      <p:to>
                                        <p:strVal val="visible"/>
                                      </p:to>
                                    </p:set>
                                    <p:animEffect transition="in" filter="wipe(left)">
                                      <p:cBhvr>
                                        <p:cTn id="59" dur="500"/>
                                        <p:tgtEl>
                                          <p:spTgt spid="5">
                                            <p:txEl>
                                              <p:pRg st="4" end="4"/>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nodeType="clickEffect">
                                  <p:stCondLst>
                                    <p:cond delay="0"/>
                                  </p:stCondLst>
                                  <p:childTnLst>
                                    <p:set>
                                      <p:cBhvr>
                                        <p:cTn id="63" dur="1" fill="hold">
                                          <p:stCondLst>
                                            <p:cond delay="0"/>
                                          </p:stCondLst>
                                        </p:cTn>
                                        <p:tgtEl>
                                          <p:spTgt spid="19"/>
                                        </p:tgtEl>
                                        <p:attrNameLst>
                                          <p:attrName>style.visibility</p:attrName>
                                        </p:attrNameLst>
                                      </p:cBhvr>
                                      <p:to>
                                        <p:strVal val="visible"/>
                                      </p:to>
                                    </p:set>
                                    <p:animEffect transition="in" filter="wipe(left)">
                                      <p:cBhvr>
                                        <p:cTn id="64" dur="500"/>
                                        <p:tgtEl>
                                          <p:spTgt spid="19"/>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5">
                                            <p:txEl>
                                              <p:pRg st="6" end="6"/>
                                            </p:txEl>
                                          </p:spTgt>
                                        </p:tgtEl>
                                        <p:attrNameLst>
                                          <p:attrName>style.visibility</p:attrName>
                                        </p:attrNameLst>
                                      </p:cBhvr>
                                      <p:to>
                                        <p:strVal val="visible"/>
                                      </p:to>
                                    </p:set>
                                    <p:animEffect transition="in" filter="wipe(left)">
                                      <p:cBhvr>
                                        <p:cTn id="69"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372023" y="-64275"/>
            <a:ext cx="5753447" cy="1303177"/>
          </a:xfrm>
        </p:spPr>
        <p:txBody>
          <a:bodyPr vert="horz" lIns="91440" tIns="45720" rIns="91440" bIns="45720" rtlCol="0" anchor="ctr">
            <a:normAutofit/>
          </a:bodyPr>
          <a:lstStyle/>
          <a:p>
            <a:pPr algn="ctr"/>
            <a:r>
              <a:rPr lang="en-US" dirty="0" smtClean="0"/>
              <a:t>D3Graph - Example</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0"/>
            <a:ext cx="5156860" cy="5553921"/>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dirty="0" smtClean="0"/>
              <a:t>Threshold 0 – Dates/ Address where 0 or more incidents</a:t>
            </a:r>
          </a:p>
          <a:p>
            <a:pPr marL="285750" indent="-228600" algn="just">
              <a:lnSpc>
                <a:spcPct val="120000"/>
              </a:lnSpc>
              <a:spcAft>
                <a:spcPts val="600"/>
              </a:spcAft>
              <a:buFont typeface="Arial" panose="020B0604020202020204" pitchFamily="34" charset="0"/>
              <a:buChar char="•"/>
            </a:pPr>
            <a:r>
              <a:rPr lang="en-US" sz="2200" dirty="0"/>
              <a:t>Threshold </a:t>
            </a:r>
            <a:r>
              <a:rPr lang="en-US" sz="2200" dirty="0" smtClean="0"/>
              <a:t>10 </a:t>
            </a:r>
            <a:r>
              <a:rPr lang="en-US" sz="2200" dirty="0"/>
              <a:t>– Dates/ Address where </a:t>
            </a:r>
            <a:r>
              <a:rPr lang="en-US" sz="2200" dirty="0" smtClean="0"/>
              <a:t>10 </a:t>
            </a:r>
            <a:r>
              <a:rPr lang="en-US" sz="2200" dirty="0"/>
              <a:t>or more incidents</a:t>
            </a:r>
          </a:p>
          <a:p>
            <a:pPr marL="285750" indent="-228600" algn="just">
              <a:lnSpc>
                <a:spcPct val="120000"/>
              </a:lnSpc>
              <a:spcAft>
                <a:spcPts val="600"/>
              </a:spcAft>
              <a:buFont typeface="Arial" panose="020B0604020202020204" pitchFamily="34" charset="0"/>
              <a:buChar char="•"/>
            </a:pPr>
            <a:r>
              <a:rPr lang="en-US" sz="2200" dirty="0"/>
              <a:t>Threshold </a:t>
            </a:r>
            <a:r>
              <a:rPr lang="en-US" sz="2200" dirty="0" smtClean="0"/>
              <a:t>30 </a:t>
            </a:r>
            <a:r>
              <a:rPr lang="en-US" sz="2200" dirty="0"/>
              <a:t>– Dates/ Address where </a:t>
            </a:r>
            <a:r>
              <a:rPr lang="en-US" sz="2200" dirty="0" smtClean="0"/>
              <a:t>30 </a:t>
            </a:r>
            <a:r>
              <a:rPr lang="en-US" sz="2200" dirty="0"/>
              <a:t>or more incidents</a:t>
            </a:r>
          </a:p>
          <a:p>
            <a:pPr marL="285750" indent="-228600" algn="just">
              <a:lnSpc>
                <a:spcPct val="120000"/>
              </a:lnSpc>
              <a:spcAft>
                <a:spcPts val="600"/>
              </a:spcAft>
              <a:buFont typeface="Arial" panose="020B0604020202020204" pitchFamily="34" charset="0"/>
              <a:buChar char="•"/>
            </a:pPr>
            <a:r>
              <a:rPr lang="en-US" sz="2200" dirty="0"/>
              <a:t>Threshold </a:t>
            </a:r>
            <a:r>
              <a:rPr lang="en-US" sz="2200" dirty="0" smtClean="0"/>
              <a:t>60 </a:t>
            </a:r>
            <a:r>
              <a:rPr lang="en-US" sz="2200" dirty="0"/>
              <a:t>– Dates/ Address where </a:t>
            </a:r>
            <a:r>
              <a:rPr lang="en-US" sz="2200" dirty="0" smtClean="0"/>
              <a:t>60 </a:t>
            </a:r>
            <a:r>
              <a:rPr lang="en-US" sz="2200" dirty="0"/>
              <a:t>or more </a:t>
            </a:r>
            <a:r>
              <a:rPr lang="en-US" sz="2200" dirty="0" smtClean="0"/>
              <a:t>incidents</a:t>
            </a:r>
          </a:p>
          <a:p>
            <a:pPr marL="285750" indent="-228600" algn="just">
              <a:lnSpc>
                <a:spcPct val="120000"/>
              </a:lnSpc>
              <a:spcAft>
                <a:spcPts val="600"/>
              </a:spcAft>
              <a:buFont typeface="Arial" panose="020B0604020202020204" pitchFamily="34" charset="0"/>
              <a:buChar char="•"/>
            </a:pPr>
            <a:endParaRPr lang="en-US" sz="2200" dirty="0"/>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7</a:t>
            </a:fld>
            <a:endParaRPr lang="en-US" dirty="0"/>
          </a:p>
        </p:txBody>
      </p:sp>
      <p:pic>
        <p:nvPicPr>
          <p:cNvPr id="4" name="Picture 3"/>
          <p:cNvPicPr>
            <a:picLocks noChangeAspect="1"/>
          </p:cNvPicPr>
          <p:nvPr/>
        </p:nvPicPr>
        <p:blipFill>
          <a:blip r:embed="rId4"/>
          <a:stretch>
            <a:fillRect/>
          </a:stretch>
        </p:blipFill>
        <p:spPr>
          <a:xfrm>
            <a:off x="5711722" y="1347573"/>
            <a:ext cx="6029325" cy="5476875"/>
          </a:xfrm>
          <a:prstGeom prst="rect">
            <a:avLst/>
          </a:prstGeom>
        </p:spPr>
      </p:pic>
      <p:pic>
        <p:nvPicPr>
          <p:cNvPr id="7" name="Picture 6"/>
          <p:cNvPicPr>
            <a:picLocks noChangeAspect="1"/>
          </p:cNvPicPr>
          <p:nvPr/>
        </p:nvPicPr>
        <p:blipFill>
          <a:blip r:embed="rId5"/>
          <a:stretch>
            <a:fillRect/>
          </a:stretch>
        </p:blipFill>
        <p:spPr>
          <a:xfrm>
            <a:off x="5711722" y="1238902"/>
            <a:ext cx="6410325" cy="5505450"/>
          </a:xfrm>
          <a:prstGeom prst="rect">
            <a:avLst/>
          </a:prstGeom>
        </p:spPr>
      </p:pic>
      <p:pic>
        <p:nvPicPr>
          <p:cNvPr id="8" name="Picture 7"/>
          <p:cNvPicPr>
            <a:picLocks noChangeAspect="1"/>
          </p:cNvPicPr>
          <p:nvPr/>
        </p:nvPicPr>
        <p:blipFill>
          <a:blip r:embed="rId6"/>
          <a:stretch>
            <a:fillRect/>
          </a:stretch>
        </p:blipFill>
        <p:spPr>
          <a:xfrm>
            <a:off x="5711722" y="1248679"/>
            <a:ext cx="6143625" cy="5438775"/>
          </a:xfrm>
          <a:prstGeom prst="rect">
            <a:avLst/>
          </a:prstGeom>
        </p:spPr>
      </p:pic>
      <p:pic>
        <p:nvPicPr>
          <p:cNvPr id="9" name="Picture 8"/>
          <p:cNvPicPr>
            <a:picLocks noChangeAspect="1"/>
          </p:cNvPicPr>
          <p:nvPr/>
        </p:nvPicPr>
        <p:blipFill>
          <a:blip r:embed="rId7"/>
          <a:stretch>
            <a:fillRect/>
          </a:stretch>
        </p:blipFill>
        <p:spPr>
          <a:xfrm>
            <a:off x="5740899" y="1092659"/>
            <a:ext cx="6243036" cy="5651693"/>
          </a:xfrm>
          <a:prstGeom prst="rect">
            <a:avLst/>
          </a:prstGeom>
        </p:spPr>
      </p:pic>
      <p:sp>
        <p:nvSpPr>
          <p:cNvPr id="20" name="TextBox 19">
            <a:extLst>
              <a:ext uri="{FF2B5EF4-FFF2-40B4-BE49-F238E27FC236}">
                <a16:creationId xmlns="" xmlns:a16="http://schemas.microsoft.com/office/drawing/2014/main" id="{E9CA5389-6720-42C9-871C-649B8C4BFD38}"/>
              </a:ext>
            </a:extLst>
          </p:cNvPr>
          <p:cNvSpPr txBox="1"/>
          <p:nvPr/>
        </p:nvSpPr>
        <p:spPr>
          <a:xfrm>
            <a:off x="1563225" y="6374424"/>
            <a:ext cx="8374084" cy="617894"/>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b="1" dirty="0" smtClean="0">
                <a:solidFill>
                  <a:srgbClr val="FF0000"/>
                </a:solidFill>
              </a:rPr>
              <a:t>If you want to play with this network, click here</a:t>
            </a:r>
            <a:endParaRPr lang="en-US" sz="2200" b="1" dirty="0">
              <a:solidFill>
                <a:srgbClr val="FF0000"/>
              </a:solidFill>
            </a:endParaRPr>
          </a:p>
        </p:txBody>
      </p:sp>
      <p:sp>
        <p:nvSpPr>
          <p:cNvPr id="10" name="Right Arrow 9">
            <a:hlinkClick r:id="rId8" action="ppaction://hlinkfile"/>
          </p:cNvPr>
          <p:cNvSpPr/>
          <p:nvPr/>
        </p:nvSpPr>
        <p:spPr>
          <a:xfrm>
            <a:off x="7505205" y="6401228"/>
            <a:ext cx="641267" cy="466549"/>
          </a:xfrm>
          <a:prstGeom prst="right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Tree>
    <p:extLst>
      <p:ext uri="{BB962C8B-B14F-4D97-AF65-F5344CB8AC3E}">
        <p14:creationId xmlns:p14="http://schemas.microsoft.com/office/powerpoint/2010/main" val="242142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fltVal val="0"/>
                                          </p:val>
                                        </p:tav>
                                        <p:tav tm="100000">
                                          <p:val>
                                            <p:strVal val="#ppt_w"/>
                                          </p:val>
                                        </p:tav>
                                      </p:tavLst>
                                    </p:anim>
                                    <p:anim calcmode="lin" valueType="num">
                                      <p:cBhvr>
                                        <p:cTn id="13" dur="1000" fill="hold"/>
                                        <p:tgtEl>
                                          <p:spTgt spid="4"/>
                                        </p:tgtEl>
                                        <p:attrNameLst>
                                          <p:attrName>ppt_h</p:attrName>
                                        </p:attrNameLst>
                                      </p:cBhvr>
                                      <p:tavLst>
                                        <p:tav tm="0">
                                          <p:val>
                                            <p:fltVal val="0"/>
                                          </p:val>
                                        </p:tav>
                                        <p:tav tm="100000">
                                          <p:val>
                                            <p:strVal val="#ppt_h"/>
                                          </p:val>
                                        </p:tav>
                                      </p:tavLst>
                                    </p:anim>
                                    <p:anim calcmode="lin" valueType="num">
                                      <p:cBhvr>
                                        <p:cTn id="14" dur="1000" fill="hold"/>
                                        <p:tgtEl>
                                          <p:spTgt spid="4"/>
                                        </p:tgtEl>
                                        <p:attrNameLst>
                                          <p:attrName>style.rotation</p:attrName>
                                        </p:attrNameLst>
                                      </p:cBhvr>
                                      <p:tavLst>
                                        <p:tav tm="0">
                                          <p:val>
                                            <p:fltVal val="90"/>
                                          </p:val>
                                        </p:tav>
                                        <p:tav tm="100000">
                                          <p:val>
                                            <p:fltVal val="0"/>
                                          </p:val>
                                        </p:tav>
                                      </p:tavLst>
                                    </p:anim>
                                    <p:animEffect transition="in" filter="fade">
                                      <p:cBhvr>
                                        <p:cTn id="15" dur="10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5">
                                            <p:txEl>
                                              <p:pRg st="1" end="1"/>
                                            </p:txEl>
                                          </p:spTgt>
                                        </p:tgtEl>
                                        <p:attrNameLst>
                                          <p:attrName>style.visibility</p:attrName>
                                        </p:attrNameLst>
                                      </p:cBhvr>
                                      <p:to>
                                        <p:strVal val="visible"/>
                                      </p:to>
                                    </p:set>
                                    <p:animEffect transition="in" filter="wipe(left)">
                                      <p:cBhvr>
                                        <p:cTn id="20" dur="500"/>
                                        <p:tgtEl>
                                          <p:spTgt spid="5">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1000" fill="hold"/>
                                        <p:tgtEl>
                                          <p:spTgt spid="7"/>
                                        </p:tgtEl>
                                        <p:attrNameLst>
                                          <p:attrName>ppt_w</p:attrName>
                                        </p:attrNameLst>
                                      </p:cBhvr>
                                      <p:tavLst>
                                        <p:tav tm="0">
                                          <p:val>
                                            <p:fltVal val="0"/>
                                          </p:val>
                                        </p:tav>
                                        <p:tav tm="100000">
                                          <p:val>
                                            <p:strVal val="#ppt_w"/>
                                          </p:val>
                                        </p:tav>
                                      </p:tavLst>
                                    </p:anim>
                                    <p:anim calcmode="lin" valueType="num">
                                      <p:cBhvr>
                                        <p:cTn id="26" dur="1000" fill="hold"/>
                                        <p:tgtEl>
                                          <p:spTgt spid="7"/>
                                        </p:tgtEl>
                                        <p:attrNameLst>
                                          <p:attrName>ppt_h</p:attrName>
                                        </p:attrNameLst>
                                      </p:cBhvr>
                                      <p:tavLst>
                                        <p:tav tm="0">
                                          <p:val>
                                            <p:fltVal val="0"/>
                                          </p:val>
                                        </p:tav>
                                        <p:tav tm="100000">
                                          <p:val>
                                            <p:strVal val="#ppt_h"/>
                                          </p:val>
                                        </p:tav>
                                      </p:tavLst>
                                    </p:anim>
                                    <p:anim calcmode="lin" valueType="num">
                                      <p:cBhvr>
                                        <p:cTn id="27" dur="1000" fill="hold"/>
                                        <p:tgtEl>
                                          <p:spTgt spid="7"/>
                                        </p:tgtEl>
                                        <p:attrNameLst>
                                          <p:attrName>style.rotation</p:attrName>
                                        </p:attrNameLst>
                                      </p:cBhvr>
                                      <p:tavLst>
                                        <p:tav tm="0">
                                          <p:val>
                                            <p:fltVal val="90"/>
                                          </p:val>
                                        </p:tav>
                                        <p:tav tm="100000">
                                          <p:val>
                                            <p:fltVal val="0"/>
                                          </p:val>
                                        </p:tav>
                                      </p:tavLst>
                                    </p:anim>
                                    <p:animEffect transition="in" filter="fade">
                                      <p:cBhvr>
                                        <p:cTn id="28" dur="10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5">
                                            <p:txEl>
                                              <p:pRg st="2" end="2"/>
                                            </p:txEl>
                                          </p:spTgt>
                                        </p:tgtEl>
                                        <p:attrNameLst>
                                          <p:attrName>style.visibility</p:attrName>
                                        </p:attrNameLst>
                                      </p:cBhvr>
                                      <p:to>
                                        <p:strVal val="visible"/>
                                      </p:to>
                                    </p:set>
                                    <p:animEffect transition="in" filter="wipe(left)">
                                      <p:cBhvr>
                                        <p:cTn id="33" dur="500"/>
                                        <p:tgtEl>
                                          <p:spTgt spid="5">
                                            <p:txEl>
                                              <p:pRg st="2" end="2"/>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31" presetClass="entr" presetSubtype="0" fill="hold" nodeType="click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p:cTn id="38" dur="1000" fill="hold"/>
                                        <p:tgtEl>
                                          <p:spTgt spid="8"/>
                                        </p:tgtEl>
                                        <p:attrNameLst>
                                          <p:attrName>ppt_w</p:attrName>
                                        </p:attrNameLst>
                                      </p:cBhvr>
                                      <p:tavLst>
                                        <p:tav tm="0">
                                          <p:val>
                                            <p:fltVal val="0"/>
                                          </p:val>
                                        </p:tav>
                                        <p:tav tm="100000">
                                          <p:val>
                                            <p:strVal val="#ppt_w"/>
                                          </p:val>
                                        </p:tav>
                                      </p:tavLst>
                                    </p:anim>
                                    <p:anim calcmode="lin" valueType="num">
                                      <p:cBhvr>
                                        <p:cTn id="39" dur="1000" fill="hold"/>
                                        <p:tgtEl>
                                          <p:spTgt spid="8"/>
                                        </p:tgtEl>
                                        <p:attrNameLst>
                                          <p:attrName>ppt_h</p:attrName>
                                        </p:attrNameLst>
                                      </p:cBhvr>
                                      <p:tavLst>
                                        <p:tav tm="0">
                                          <p:val>
                                            <p:fltVal val="0"/>
                                          </p:val>
                                        </p:tav>
                                        <p:tav tm="100000">
                                          <p:val>
                                            <p:strVal val="#ppt_h"/>
                                          </p:val>
                                        </p:tav>
                                      </p:tavLst>
                                    </p:anim>
                                    <p:anim calcmode="lin" valueType="num">
                                      <p:cBhvr>
                                        <p:cTn id="40" dur="1000" fill="hold"/>
                                        <p:tgtEl>
                                          <p:spTgt spid="8"/>
                                        </p:tgtEl>
                                        <p:attrNameLst>
                                          <p:attrName>style.rotation</p:attrName>
                                        </p:attrNameLst>
                                      </p:cBhvr>
                                      <p:tavLst>
                                        <p:tav tm="0">
                                          <p:val>
                                            <p:fltVal val="90"/>
                                          </p:val>
                                        </p:tav>
                                        <p:tav tm="100000">
                                          <p:val>
                                            <p:fltVal val="0"/>
                                          </p:val>
                                        </p:tav>
                                      </p:tavLst>
                                    </p:anim>
                                    <p:animEffect transition="in" filter="fade">
                                      <p:cBhvr>
                                        <p:cTn id="41" dur="1000"/>
                                        <p:tgtEl>
                                          <p:spTgt spid="8"/>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5">
                                            <p:txEl>
                                              <p:pRg st="3" end="3"/>
                                            </p:txEl>
                                          </p:spTgt>
                                        </p:tgtEl>
                                        <p:attrNameLst>
                                          <p:attrName>style.visibility</p:attrName>
                                        </p:attrNameLst>
                                      </p:cBhvr>
                                      <p:to>
                                        <p:strVal val="visible"/>
                                      </p:to>
                                    </p:set>
                                    <p:animEffect transition="in" filter="wipe(left)">
                                      <p:cBhvr>
                                        <p:cTn id="46" dur="500"/>
                                        <p:tgtEl>
                                          <p:spTgt spid="5">
                                            <p:txEl>
                                              <p:pRg st="3" end="3"/>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31" presetClass="entr" presetSubtype="0" fill="hold" nodeType="click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p:cTn id="51" dur="1000" fill="hold"/>
                                        <p:tgtEl>
                                          <p:spTgt spid="9"/>
                                        </p:tgtEl>
                                        <p:attrNameLst>
                                          <p:attrName>ppt_w</p:attrName>
                                        </p:attrNameLst>
                                      </p:cBhvr>
                                      <p:tavLst>
                                        <p:tav tm="0">
                                          <p:val>
                                            <p:fltVal val="0"/>
                                          </p:val>
                                        </p:tav>
                                        <p:tav tm="100000">
                                          <p:val>
                                            <p:strVal val="#ppt_w"/>
                                          </p:val>
                                        </p:tav>
                                      </p:tavLst>
                                    </p:anim>
                                    <p:anim calcmode="lin" valueType="num">
                                      <p:cBhvr>
                                        <p:cTn id="52" dur="1000" fill="hold"/>
                                        <p:tgtEl>
                                          <p:spTgt spid="9"/>
                                        </p:tgtEl>
                                        <p:attrNameLst>
                                          <p:attrName>ppt_h</p:attrName>
                                        </p:attrNameLst>
                                      </p:cBhvr>
                                      <p:tavLst>
                                        <p:tav tm="0">
                                          <p:val>
                                            <p:fltVal val="0"/>
                                          </p:val>
                                        </p:tav>
                                        <p:tav tm="100000">
                                          <p:val>
                                            <p:strVal val="#ppt_h"/>
                                          </p:val>
                                        </p:tav>
                                      </p:tavLst>
                                    </p:anim>
                                    <p:anim calcmode="lin" valueType="num">
                                      <p:cBhvr>
                                        <p:cTn id="53" dur="1000" fill="hold"/>
                                        <p:tgtEl>
                                          <p:spTgt spid="9"/>
                                        </p:tgtEl>
                                        <p:attrNameLst>
                                          <p:attrName>style.rotation</p:attrName>
                                        </p:attrNameLst>
                                      </p:cBhvr>
                                      <p:tavLst>
                                        <p:tav tm="0">
                                          <p:val>
                                            <p:fltVal val="90"/>
                                          </p:val>
                                        </p:tav>
                                        <p:tav tm="100000">
                                          <p:val>
                                            <p:fltVal val="0"/>
                                          </p:val>
                                        </p:tav>
                                      </p:tavLst>
                                    </p:anim>
                                    <p:animEffect transition="in" filter="fade">
                                      <p:cBhvr>
                                        <p:cTn id="54" dur="1000"/>
                                        <p:tgtEl>
                                          <p:spTgt spid="9"/>
                                        </p:tgtEl>
                                      </p:cBhvr>
                                    </p:animEffect>
                                  </p:childTnLst>
                                </p:cTn>
                              </p:par>
                              <p:par>
                                <p:cTn id="55" presetID="22" presetClass="entr" presetSubtype="8" fill="hold" nodeType="withEffect">
                                  <p:stCondLst>
                                    <p:cond delay="0"/>
                                  </p:stCondLst>
                                  <p:childTnLst>
                                    <p:set>
                                      <p:cBhvr>
                                        <p:cTn id="56" dur="1" fill="hold">
                                          <p:stCondLst>
                                            <p:cond delay="0"/>
                                          </p:stCondLst>
                                        </p:cTn>
                                        <p:tgtEl>
                                          <p:spTgt spid="20">
                                            <p:txEl>
                                              <p:pRg st="0" end="0"/>
                                            </p:txEl>
                                          </p:spTgt>
                                        </p:tgtEl>
                                        <p:attrNameLst>
                                          <p:attrName>style.visibility</p:attrName>
                                        </p:attrNameLst>
                                      </p:cBhvr>
                                      <p:to>
                                        <p:strVal val="visible"/>
                                      </p:to>
                                    </p:set>
                                    <p:animEffect transition="in" filter="wipe(left)">
                                      <p:cBhvr>
                                        <p:cTn id="57" dur="500"/>
                                        <p:tgtEl>
                                          <p:spTgt spid="20">
                                            <p:txEl>
                                              <p:pRg st="0" end="0"/>
                                            </p:txEl>
                                          </p:spTgt>
                                        </p:tgtEl>
                                      </p:cBhvr>
                                    </p:animEffect>
                                  </p:childTnLst>
                                </p:cTn>
                              </p:par>
                              <p:par>
                                <p:cTn id="58" presetID="1" presetClass="entr" presetSubtype="0" fill="hold" grpId="0" nodeType="withEffect">
                                  <p:stCondLst>
                                    <p:cond delay="0"/>
                                  </p:stCondLst>
                                  <p:childTnLst>
                                    <p:set>
                                      <p:cBhvr>
                                        <p:cTn id="5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 xmlns:a16="http://schemas.microsoft.com/office/drawing/2014/main" id="{FF9B822F-893E-44C8-963C-64F50ACECB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4356965-1E00-4AFE-B276-0DD44C1717B9}"/>
              </a:ext>
            </a:extLst>
          </p:cNvPr>
          <p:cNvSpPr>
            <a:spLocks noGrp="1"/>
          </p:cNvSpPr>
          <p:nvPr>
            <p:ph type="title"/>
          </p:nvPr>
        </p:nvSpPr>
        <p:spPr>
          <a:xfrm>
            <a:off x="3372023" y="-64275"/>
            <a:ext cx="5753447" cy="1303177"/>
          </a:xfrm>
        </p:spPr>
        <p:txBody>
          <a:bodyPr vert="horz" lIns="91440" tIns="45720" rIns="91440" bIns="45720" rtlCol="0" anchor="ctr">
            <a:normAutofit/>
          </a:bodyPr>
          <a:lstStyle/>
          <a:p>
            <a:pPr algn="ctr"/>
            <a:r>
              <a:rPr lang="en-US" dirty="0" smtClean="0"/>
              <a:t>D3Graph - Example</a:t>
            </a:r>
            <a:endParaRPr lang="en-US" dirty="0">
              <a:solidFill>
                <a:schemeClr val="bg1"/>
              </a:solidFill>
            </a:endParaRPr>
          </a:p>
        </p:txBody>
      </p:sp>
      <p:pic>
        <p:nvPicPr>
          <p:cNvPr id="1026" name="Picture 2">
            <a:extLst>
              <a:ext uri="{FF2B5EF4-FFF2-40B4-BE49-F238E27FC236}">
                <a16:creationId xmlns="" xmlns:a16="http://schemas.microsoft.com/office/drawing/2014/main" id="{3E6DDABC-EDB7-45C5-9E20-51FC7D7AB681}"/>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754"/>
          <a:stretch/>
        </p:blipFill>
        <p:spPr bwMode="auto">
          <a:xfrm>
            <a:off x="-1" y="5924903"/>
            <a:ext cx="1589809" cy="9330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9CA5389-6720-42C9-871C-649B8C4BFD38}"/>
              </a:ext>
            </a:extLst>
          </p:cNvPr>
          <p:cNvSpPr txBox="1"/>
          <p:nvPr/>
        </p:nvSpPr>
        <p:spPr>
          <a:xfrm>
            <a:off x="103909" y="945570"/>
            <a:ext cx="11720946" cy="5170222"/>
          </a:xfrm>
          <a:prstGeom prst="rect">
            <a:avLst/>
          </a:prstGeom>
        </p:spPr>
        <p:txBody>
          <a:bodyPr vert="horz" lIns="91440" tIns="45720" rIns="91440" bIns="45720" rtlCol="0" anchor="ctr">
            <a:normAutofit/>
          </a:bodyPr>
          <a:lstStyle/>
          <a:p>
            <a:pPr marL="285750" indent="-228600" algn="just">
              <a:lnSpc>
                <a:spcPct val="120000"/>
              </a:lnSpc>
              <a:spcAft>
                <a:spcPts val="600"/>
              </a:spcAft>
              <a:buFont typeface="Arial" panose="020B0604020202020204" pitchFamily="34" charset="0"/>
              <a:buChar char="•"/>
            </a:pPr>
            <a:r>
              <a:rPr lang="en-US" sz="2200" b="1" dirty="0" smtClean="0"/>
              <a:t>Pros</a:t>
            </a:r>
          </a:p>
          <a:p>
            <a:pPr marL="742950" lvl="1" indent="-228600" algn="just">
              <a:lnSpc>
                <a:spcPct val="120000"/>
              </a:lnSpc>
              <a:spcAft>
                <a:spcPts val="600"/>
              </a:spcAft>
              <a:buFont typeface="Arial" panose="020B0604020202020204" pitchFamily="34" charset="0"/>
              <a:buChar char="•"/>
            </a:pPr>
            <a:r>
              <a:rPr lang="en-US" sz="2200" dirty="0" smtClean="0">
                <a:solidFill>
                  <a:schemeClr val="accent6">
                    <a:lumMod val="75000"/>
                  </a:schemeClr>
                </a:solidFill>
              </a:rPr>
              <a:t>Easy to use in term of programming and understanding</a:t>
            </a:r>
          </a:p>
          <a:p>
            <a:pPr marL="742950" lvl="1" indent="-228600" algn="just">
              <a:lnSpc>
                <a:spcPct val="120000"/>
              </a:lnSpc>
              <a:spcAft>
                <a:spcPts val="600"/>
              </a:spcAft>
              <a:buFont typeface="Arial" panose="020B0604020202020204" pitchFamily="34" charset="0"/>
              <a:buChar char="•"/>
            </a:pPr>
            <a:r>
              <a:rPr lang="en-US" sz="2200" dirty="0" smtClean="0">
                <a:solidFill>
                  <a:schemeClr val="accent6">
                    <a:lumMod val="75000"/>
                  </a:schemeClr>
                </a:solidFill>
              </a:rPr>
              <a:t>Easy to understand the output</a:t>
            </a:r>
          </a:p>
          <a:p>
            <a:pPr marL="742950" lvl="1" indent="-228600" algn="just">
              <a:lnSpc>
                <a:spcPct val="120000"/>
              </a:lnSpc>
              <a:spcAft>
                <a:spcPts val="600"/>
              </a:spcAft>
              <a:buFont typeface="Arial" panose="020B0604020202020204" pitchFamily="34" charset="0"/>
              <a:buChar char="•"/>
            </a:pPr>
            <a:r>
              <a:rPr lang="en-US" sz="2200" dirty="0" smtClean="0">
                <a:solidFill>
                  <a:schemeClr val="accent6">
                    <a:lumMod val="75000"/>
                  </a:schemeClr>
                </a:solidFill>
              </a:rPr>
              <a:t>Output is an HTML page, which can used anywhere</a:t>
            </a:r>
          </a:p>
          <a:p>
            <a:pPr marL="285750" indent="-228600" algn="just">
              <a:lnSpc>
                <a:spcPct val="120000"/>
              </a:lnSpc>
              <a:spcAft>
                <a:spcPts val="600"/>
              </a:spcAft>
              <a:buFont typeface="Arial" panose="020B0604020202020204" pitchFamily="34" charset="0"/>
              <a:buChar char="•"/>
            </a:pPr>
            <a:r>
              <a:rPr lang="en-US" sz="2200" b="1" dirty="0" smtClean="0"/>
              <a:t>Cons</a:t>
            </a:r>
          </a:p>
          <a:p>
            <a:pPr marL="742950" lvl="1" indent="-228600" algn="just">
              <a:lnSpc>
                <a:spcPct val="120000"/>
              </a:lnSpc>
              <a:spcAft>
                <a:spcPts val="600"/>
              </a:spcAft>
              <a:buFont typeface="Arial" panose="020B0604020202020204" pitchFamily="34" charset="0"/>
              <a:buChar char="•"/>
            </a:pPr>
            <a:r>
              <a:rPr lang="en-US" sz="2200" dirty="0" smtClean="0">
                <a:solidFill>
                  <a:srgbClr val="C00000"/>
                </a:solidFill>
              </a:rPr>
              <a:t>There is specific format (matrix form) required to plot network, hence data needs to converted into that form first </a:t>
            </a:r>
          </a:p>
          <a:p>
            <a:pPr marL="742950" lvl="1" indent="-228600" algn="just">
              <a:lnSpc>
                <a:spcPct val="120000"/>
              </a:lnSpc>
              <a:spcAft>
                <a:spcPts val="600"/>
              </a:spcAft>
              <a:buFont typeface="Arial" panose="020B0604020202020204" pitchFamily="34" charset="0"/>
              <a:buChar char="•"/>
            </a:pPr>
            <a:r>
              <a:rPr lang="en-US" sz="2200" dirty="0" smtClean="0">
                <a:solidFill>
                  <a:srgbClr val="C00000"/>
                </a:solidFill>
              </a:rPr>
              <a:t>Large dataset will need large memory</a:t>
            </a:r>
          </a:p>
          <a:p>
            <a:pPr marL="742950" lvl="1" indent="-228600" algn="just">
              <a:lnSpc>
                <a:spcPct val="120000"/>
              </a:lnSpc>
              <a:spcAft>
                <a:spcPts val="600"/>
              </a:spcAft>
              <a:buFont typeface="Arial" panose="020B0604020202020204" pitchFamily="34" charset="0"/>
              <a:buChar char="•"/>
            </a:pPr>
            <a:r>
              <a:rPr lang="en-US" sz="2200" dirty="0" smtClean="0">
                <a:solidFill>
                  <a:srgbClr val="C00000"/>
                </a:solidFill>
              </a:rPr>
              <a:t>No automatic Machine Learning based fraud detection but shows/ give ideas about patterns</a:t>
            </a:r>
          </a:p>
        </p:txBody>
      </p:sp>
      <p:sp>
        <p:nvSpPr>
          <p:cNvPr id="3" name="Rounded Rectangle 2"/>
          <p:cNvSpPr/>
          <p:nvPr/>
        </p:nvSpPr>
        <p:spPr>
          <a:xfrm>
            <a:off x="301336" y="945573"/>
            <a:ext cx="11523519" cy="218209"/>
          </a:xfrm>
          <a:prstGeom prst="roundRect">
            <a:avLst/>
          </a:prstGeom>
          <a:solidFill>
            <a:schemeClr val="accent4">
              <a:lumMod val="20000"/>
              <a:lumOff val="8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
          </a:p>
        </p:txBody>
      </p:sp>
      <p:sp>
        <p:nvSpPr>
          <p:cNvPr id="6" name="Slide Number Placeholder 5"/>
          <p:cNvSpPr>
            <a:spLocks noGrp="1"/>
          </p:cNvSpPr>
          <p:nvPr>
            <p:ph type="sldNum" sz="quarter" idx="12"/>
          </p:nvPr>
        </p:nvSpPr>
        <p:spPr/>
        <p:txBody>
          <a:bodyPr/>
          <a:lstStyle/>
          <a:p>
            <a:fld id="{EB08BD5D-8AE8-46DB-A858-533CA6B90FD1}" type="slidenum">
              <a:rPr lang="en-US" smtClean="0"/>
              <a:t>8</a:t>
            </a:fld>
            <a:endParaRPr lang="en-US" dirty="0"/>
          </a:p>
        </p:txBody>
      </p:sp>
    </p:spTree>
    <p:extLst>
      <p:ext uri="{BB962C8B-B14F-4D97-AF65-F5344CB8AC3E}">
        <p14:creationId xmlns:p14="http://schemas.microsoft.com/office/powerpoint/2010/main" val="300094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wipe(left)">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wipe(left)">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 xmlns:a16="http://schemas.microsoft.com/office/drawing/2014/main" id="{FFD48BC7-DC40-47DE-87EE-9F4B6ECB9AB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 xmlns:a16="http://schemas.microsoft.com/office/drawing/2014/main" id="{E502BBC7-2C76-46F3-BC24-5985BC13DB8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 xmlns:a16="http://schemas.microsoft.com/office/drawing/2014/main" id="{C7F28D52-2A5F-4D23-81AE-7CB8B591C7A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0FE7B527-4944-4CEC-AE21-299E2B3DD552}"/>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dirty="0" err="1" smtClean="0">
                <a:solidFill>
                  <a:schemeClr val="tx1"/>
                </a:solidFill>
                <a:latin typeface="+mj-lt"/>
                <a:ea typeface="+mj-ea"/>
                <a:cs typeface="+mj-cs"/>
              </a:rPr>
              <a:t>Plotly</a:t>
            </a:r>
            <a:endParaRPr lang="en-US" sz="7200" kern="1200" dirty="0">
              <a:solidFill>
                <a:schemeClr val="tx1"/>
              </a:solidFill>
              <a:latin typeface="+mj-lt"/>
              <a:ea typeface="+mj-ea"/>
              <a:cs typeface="+mj-cs"/>
            </a:endParaRPr>
          </a:p>
        </p:txBody>
      </p:sp>
      <p:sp>
        <p:nvSpPr>
          <p:cNvPr id="15" name="Rectangle 14">
            <a:extLst>
              <a:ext uri="{FF2B5EF4-FFF2-40B4-BE49-F238E27FC236}">
                <a16:creationId xmlns="" xmlns:a16="http://schemas.microsoft.com/office/drawing/2014/main" id="{3629484E-3792-4B3D-89AD-7C8A1ED0E0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AutoShape 2">
            <a:extLst>
              <a:ext uri="{FF2B5EF4-FFF2-40B4-BE49-F238E27FC236}">
                <a16:creationId xmlns="" xmlns:a16="http://schemas.microsoft.com/office/drawing/2014/main" id="{EDB6F4E0-14EF-46EB-A047-32C353DA376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Slide Number Placeholder 2"/>
          <p:cNvSpPr>
            <a:spLocks noGrp="1"/>
          </p:cNvSpPr>
          <p:nvPr>
            <p:ph type="sldNum" sz="quarter" idx="12"/>
          </p:nvPr>
        </p:nvSpPr>
        <p:spPr/>
        <p:txBody>
          <a:bodyPr/>
          <a:lstStyle/>
          <a:p>
            <a:fld id="{EB08BD5D-8AE8-46DB-A858-533CA6B90FD1}" type="slidenum">
              <a:rPr lang="en-US" smtClean="0"/>
              <a:t>9</a:t>
            </a:fld>
            <a:endParaRPr lang="en-US"/>
          </a:p>
        </p:txBody>
      </p:sp>
    </p:spTree>
    <p:extLst>
      <p:ext uri="{BB962C8B-B14F-4D97-AF65-F5344CB8AC3E}">
        <p14:creationId xmlns:p14="http://schemas.microsoft.com/office/powerpoint/2010/main" val="652957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2422</TotalTime>
  <Words>941</Words>
  <Application>Microsoft Office PowerPoint</Application>
  <PresentationFormat>Widescreen</PresentationFormat>
  <Paragraphs>130</Paragraphs>
  <Slides>22</Slides>
  <Notes>15</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PowerPoint Presentation</vt:lpstr>
      <vt:lpstr>Agenda</vt:lpstr>
      <vt:lpstr>D3Graph</vt:lpstr>
      <vt:lpstr>D3Graph</vt:lpstr>
      <vt:lpstr>D3Graph - Example</vt:lpstr>
      <vt:lpstr>D3Graph - Example</vt:lpstr>
      <vt:lpstr>D3Graph - Example</vt:lpstr>
      <vt:lpstr>D3Graph - Example</vt:lpstr>
      <vt:lpstr>Plotly</vt:lpstr>
      <vt:lpstr>D3Graph</vt:lpstr>
      <vt:lpstr>Plotly</vt:lpstr>
      <vt:lpstr>Plotly with Networkx</vt:lpstr>
      <vt:lpstr>Plotly - Example</vt:lpstr>
      <vt:lpstr>Graphistry</vt:lpstr>
      <vt:lpstr>Graphistry</vt:lpstr>
      <vt:lpstr>Graphistry - Setup</vt:lpstr>
      <vt:lpstr>Graphistry - Setup</vt:lpstr>
      <vt:lpstr>Graphistry - Setup</vt:lpstr>
      <vt:lpstr>D3Graph - Example</vt:lpstr>
      <vt:lpstr>Machine Learning Model for Fraud Detection</vt:lpstr>
      <vt:lpstr>Fraud Detection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Prajapati, Harshit</dc:creator>
  <cp:lastModifiedBy>Rafi Ullah</cp:lastModifiedBy>
  <cp:revision>116</cp:revision>
  <dcterms:created xsi:type="dcterms:W3CDTF">2022-05-10T15:09:21Z</dcterms:created>
  <dcterms:modified xsi:type="dcterms:W3CDTF">2022-05-17T19:47:00Z</dcterms:modified>
</cp:coreProperties>
</file>

<file path=docProps/thumbnail.jpeg>
</file>